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notesMasterIdLst>
    <p:notesMasterId r:id="rId52"/>
  </p:notesMasterIdLst>
  <p:sldIdLst>
    <p:sldId id="256" r:id="rId2"/>
    <p:sldId id="419" r:id="rId3"/>
    <p:sldId id="413" r:id="rId4"/>
    <p:sldId id="409" r:id="rId5"/>
    <p:sldId id="402" r:id="rId6"/>
    <p:sldId id="408" r:id="rId7"/>
    <p:sldId id="416" r:id="rId8"/>
    <p:sldId id="472" r:id="rId9"/>
    <p:sldId id="412" r:id="rId10"/>
    <p:sldId id="417" r:id="rId11"/>
    <p:sldId id="425" r:id="rId12"/>
    <p:sldId id="459" r:id="rId13"/>
    <p:sldId id="433" r:id="rId14"/>
    <p:sldId id="437" r:id="rId15"/>
    <p:sldId id="453" r:id="rId16"/>
    <p:sldId id="430" r:id="rId17"/>
    <p:sldId id="431" r:id="rId18"/>
    <p:sldId id="465" r:id="rId19"/>
    <p:sldId id="466" r:id="rId20"/>
    <p:sldId id="298" r:id="rId21"/>
    <p:sldId id="420" r:id="rId22"/>
    <p:sldId id="306" r:id="rId23"/>
    <p:sldId id="422" r:id="rId24"/>
    <p:sldId id="423" r:id="rId25"/>
    <p:sldId id="421" r:id="rId26"/>
    <p:sldId id="308" r:id="rId27"/>
    <p:sldId id="310" r:id="rId28"/>
    <p:sldId id="311" r:id="rId29"/>
    <p:sldId id="259" r:id="rId30"/>
    <p:sldId id="302" r:id="rId31"/>
    <p:sldId id="301" r:id="rId32"/>
    <p:sldId id="303" r:id="rId33"/>
    <p:sldId id="405" r:id="rId34"/>
    <p:sldId id="406" r:id="rId35"/>
    <p:sldId id="312" r:id="rId36"/>
    <p:sldId id="474" r:id="rId37"/>
    <p:sldId id="399" r:id="rId38"/>
    <p:sldId id="445" r:id="rId39"/>
    <p:sldId id="316" r:id="rId40"/>
    <p:sldId id="317" r:id="rId41"/>
    <p:sldId id="321" r:id="rId42"/>
    <p:sldId id="320" r:id="rId43"/>
    <p:sldId id="403" r:id="rId44"/>
    <p:sldId id="424" r:id="rId45"/>
    <p:sldId id="468" r:id="rId46"/>
    <p:sldId id="469" r:id="rId47"/>
    <p:sldId id="401" r:id="rId48"/>
    <p:sldId id="471" r:id="rId49"/>
    <p:sldId id="404" r:id="rId50"/>
    <p:sldId id="407"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51"/>
    <p:restoredTop sz="88834"/>
  </p:normalViewPr>
  <p:slideViewPr>
    <p:cSldViewPr snapToGrid="0">
      <p:cViewPr>
        <p:scale>
          <a:sx n="114" d="100"/>
          <a:sy n="114" d="100"/>
        </p:scale>
        <p:origin x="952" y="7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E0DA87-56BD-4C67-B2F2-532D945693C5}" type="doc">
      <dgm:prSet loTypeId="urn:microsoft.com/office/officeart/2005/8/layout/hierarchy3" loCatId="hierarchy" qsTypeId="urn:microsoft.com/office/officeart/2005/8/quickstyle/simple5" qsCatId="simple" csTypeId="urn:microsoft.com/office/officeart/2005/8/colors/accent0_3" csCatId="mainScheme" phldr="1"/>
      <dgm:spPr/>
      <dgm:t>
        <a:bodyPr/>
        <a:lstStyle/>
        <a:p>
          <a:endParaRPr lang="en-US"/>
        </a:p>
      </dgm:t>
    </dgm:pt>
    <dgm:pt modelId="{6EF1B9F2-1667-4D38-876B-A6BB64DD6849}">
      <dgm:prSet/>
      <dgm:spPr/>
      <dgm:t>
        <a:bodyPr/>
        <a:lstStyle/>
        <a:p>
          <a:r>
            <a:rPr lang="en-US" dirty="0"/>
            <a:t>Israel as a settler colonial project was conceived as early as 1799 and it is a part of a many colonization attempts in many  parts of the world.</a:t>
          </a:r>
        </a:p>
      </dgm:t>
    </dgm:pt>
    <dgm:pt modelId="{123A5838-05AA-4C26-93A6-E839B8CE132F}" type="parTrans" cxnId="{90EF8AE2-759B-4BE1-8EC1-26FF7CFB9EFD}">
      <dgm:prSet/>
      <dgm:spPr/>
      <dgm:t>
        <a:bodyPr/>
        <a:lstStyle/>
        <a:p>
          <a:endParaRPr lang="en-US"/>
        </a:p>
      </dgm:t>
    </dgm:pt>
    <dgm:pt modelId="{5BBC69D8-2526-4714-9C3D-CE6B940A35C2}" type="sibTrans" cxnId="{90EF8AE2-759B-4BE1-8EC1-26FF7CFB9EFD}">
      <dgm:prSet/>
      <dgm:spPr/>
      <dgm:t>
        <a:bodyPr/>
        <a:lstStyle/>
        <a:p>
          <a:endParaRPr lang="en-US"/>
        </a:p>
      </dgm:t>
    </dgm:pt>
    <dgm:pt modelId="{80026075-2ACA-4EBE-8AB4-DE6AF4630032}">
      <dgm:prSet/>
      <dgm:spPr/>
      <dgm:t>
        <a:bodyPr/>
        <a:lstStyle/>
        <a:p>
          <a:r>
            <a:rPr lang="en-US" b="0" i="0" dirty="0"/>
            <a:t>Between 1885 and 1914, Britain controlled  nearly 30% of Africa's population</a:t>
          </a:r>
          <a:endParaRPr lang="en-US" dirty="0"/>
        </a:p>
      </dgm:t>
    </dgm:pt>
    <dgm:pt modelId="{2D8FFC5D-9960-4CE7-AAFF-805C75A3FC53}" type="parTrans" cxnId="{95B0CCDD-0C65-43DE-B286-50C954DFFE85}">
      <dgm:prSet/>
      <dgm:spPr/>
      <dgm:t>
        <a:bodyPr/>
        <a:lstStyle/>
        <a:p>
          <a:endParaRPr lang="en-US"/>
        </a:p>
      </dgm:t>
    </dgm:pt>
    <dgm:pt modelId="{97C0F5CA-E60D-4702-A1E4-8B15594B7071}" type="sibTrans" cxnId="{95B0CCDD-0C65-43DE-B286-50C954DFFE85}">
      <dgm:prSet/>
      <dgm:spPr/>
      <dgm:t>
        <a:bodyPr/>
        <a:lstStyle/>
        <a:p>
          <a:endParaRPr lang="en-US"/>
        </a:p>
      </dgm:t>
    </dgm:pt>
    <dgm:pt modelId="{9439CAAB-6397-7D43-9DAA-ACCFC33F4194}" type="pres">
      <dgm:prSet presAssocID="{1DE0DA87-56BD-4C67-B2F2-532D945693C5}" presName="diagram" presStyleCnt="0">
        <dgm:presLayoutVars>
          <dgm:chPref val="1"/>
          <dgm:dir/>
          <dgm:animOne val="branch"/>
          <dgm:animLvl val="lvl"/>
          <dgm:resizeHandles/>
        </dgm:presLayoutVars>
      </dgm:prSet>
      <dgm:spPr/>
    </dgm:pt>
    <dgm:pt modelId="{5B20DEA2-390D-7F42-AA05-DF87C6504F08}" type="pres">
      <dgm:prSet presAssocID="{6EF1B9F2-1667-4D38-876B-A6BB64DD6849}" presName="root" presStyleCnt="0"/>
      <dgm:spPr/>
    </dgm:pt>
    <dgm:pt modelId="{EBB46850-CA94-B541-9E4A-C4AC1EB27427}" type="pres">
      <dgm:prSet presAssocID="{6EF1B9F2-1667-4D38-876B-A6BB64DD6849}" presName="rootComposite" presStyleCnt="0"/>
      <dgm:spPr/>
    </dgm:pt>
    <dgm:pt modelId="{E35030D2-F0F7-AE4E-BF62-10FF0420988F}" type="pres">
      <dgm:prSet presAssocID="{6EF1B9F2-1667-4D38-876B-A6BB64DD6849}" presName="rootText" presStyleLbl="node1" presStyleIdx="0" presStyleCnt="1"/>
      <dgm:spPr/>
    </dgm:pt>
    <dgm:pt modelId="{7075D8E3-DE41-4545-9041-AFF756B6EDF2}" type="pres">
      <dgm:prSet presAssocID="{6EF1B9F2-1667-4D38-876B-A6BB64DD6849}" presName="rootConnector" presStyleLbl="node1" presStyleIdx="0" presStyleCnt="1"/>
      <dgm:spPr/>
    </dgm:pt>
    <dgm:pt modelId="{8461DEAD-481B-F740-A9FA-A53A08881C83}" type="pres">
      <dgm:prSet presAssocID="{6EF1B9F2-1667-4D38-876B-A6BB64DD6849}" presName="childShape" presStyleCnt="0"/>
      <dgm:spPr/>
    </dgm:pt>
    <dgm:pt modelId="{E0FB95C2-35B3-5C43-8CC6-2B66FAEA3712}" type="pres">
      <dgm:prSet presAssocID="{2D8FFC5D-9960-4CE7-AAFF-805C75A3FC53}" presName="Name13" presStyleLbl="parChTrans1D2" presStyleIdx="0" presStyleCnt="1"/>
      <dgm:spPr/>
    </dgm:pt>
    <dgm:pt modelId="{13EA2932-ED76-9D48-B83E-EE3369B5E871}" type="pres">
      <dgm:prSet presAssocID="{80026075-2ACA-4EBE-8AB4-DE6AF4630032}" presName="childText" presStyleLbl="bgAcc1" presStyleIdx="0" presStyleCnt="1">
        <dgm:presLayoutVars>
          <dgm:bulletEnabled val="1"/>
        </dgm:presLayoutVars>
      </dgm:prSet>
      <dgm:spPr/>
    </dgm:pt>
  </dgm:ptLst>
  <dgm:cxnLst>
    <dgm:cxn modelId="{8A606801-F45A-E649-A21B-1C26B7053B21}" type="presOf" srcId="{80026075-2ACA-4EBE-8AB4-DE6AF4630032}" destId="{13EA2932-ED76-9D48-B83E-EE3369B5E871}" srcOrd="0" destOrd="0" presId="urn:microsoft.com/office/officeart/2005/8/layout/hierarchy3"/>
    <dgm:cxn modelId="{34E1E80B-31FA-9644-BF15-1007D5AB0256}" type="presOf" srcId="{6EF1B9F2-1667-4D38-876B-A6BB64DD6849}" destId="{E35030D2-F0F7-AE4E-BF62-10FF0420988F}" srcOrd="0" destOrd="0" presId="urn:microsoft.com/office/officeart/2005/8/layout/hierarchy3"/>
    <dgm:cxn modelId="{C371C17B-4C0C-9141-96A0-2FE1DF7E8924}" type="presOf" srcId="{2D8FFC5D-9960-4CE7-AAFF-805C75A3FC53}" destId="{E0FB95C2-35B3-5C43-8CC6-2B66FAEA3712}" srcOrd="0" destOrd="0" presId="urn:microsoft.com/office/officeart/2005/8/layout/hierarchy3"/>
    <dgm:cxn modelId="{DBC99D94-40EB-354C-BA87-1636A9C932C8}" type="presOf" srcId="{1DE0DA87-56BD-4C67-B2F2-532D945693C5}" destId="{9439CAAB-6397-7D43-9DAA-ACCFC33F4194}" srcOrd="0" destOrd="0" presId="urn:microsoft.com/office/officeart/2005/8/layout/hierarchy3"/>
    <dgm:cxn modelId="{E16799B1-0E6C-2547-A265-D85B7A89A81D}" type="presOf" srcId="{6EF1B9F2-1667-4D38-876B-A6BB64DD6849}" destId="{7075D8E3-DE41-4545-9041-AFF756B6EDF2}" srcOrd="1" destOrd="0" presId="urn:microsoft.com/office/officeart/2005/8/layout/hierarchy3"/>
    <dgm:cxn modelId="{95B0CCDD-0C65-43DE-B286-50C954DFFE85}" srcId="{6EF1B9F2-1667-4D38-876B-A6BB64DD6849}" destId="{80026075-2ACA-4EBE-8AB4-DE6AF4630032}" srcOrd="0" destOrd="0" parTransId="{2D8FFC5D-9960-4CE7-AAFF-805C75A3FC53}" sibTransId="{97C0F5CA-E60D-4702-A1E4-8B15594B7071}"/>
    <dgm:cxn modelId="{90EF8AE2-759B-4BE1-8EC1-26FF7CFB9EFD}" srcId="{1DE0DA87-56BD-4C67-B2F2-532D945693C5}" destId="{6EF1B9F2-1667-4D38-876B-A6BB64DD6849}" srcOrd="0" destOrd="0" parTransId="{123A5838-05AA-4C26-93A6-E839B8CE132F}" sibTransId="{5BBC69D8-2526-4714-9C3D-CE6B940A35C2}"/>
    <dgm:cxn modelId="{9764B77F-B343-6C4C-B590-3AAA227E12DF}" type="presParOf" srcId="{9439CAAB-6397-7D43-9DAA-ACCFC33F4194}" destId="{5B20DEA2-390D-7F42-AA05-DF87C6504F08}" srcOrd="0" destOrd="0" presId="urn:microsoft.com/office/officeart/2005/8/layout/hierarchy3"/>
    <dgm:cxn modelId="{8A447FC8-73B1-AC4B-BFED-3DE03F6B8A48}" type="presParOf" srcId="{5B20DEA2-390D-7F42-AA05-DF87C6504F08}" destId="{EBB46850-CA94-B541-9E4A-C4AC1EB27427}" srcOrd="0" destOrd="0" presId="urn:microsoft.com/office/officeart/2005/8/layout/hierarchy3"/>
    <dgm:cxn modelId="{2191CB74-A2A9-E54A-8203-5C490ACBE421}" type="presParOf" srcId="{EBB46850-CA94-B541-9E4A-C4AC1EB27427}" destId="{E35030D2-F0F7-AE4E-BF62-10FF0420988F}" srcOrd="0" destOrd="0" presId="urn:microsoft.com/office/officeart/2005/8/layout/hierarchy3"/>
    <dgm:cxn modelId="{624CF23F-9D97-E143-8076-23D0FFDE4A6B}" type="presParOf" srcId="{EBB46850-CA94-B541-9E4A-C4AC1EB27427}" destId="{7075D8E3-DE41-4545-9041-AFF756B6EDF2}" srcOrd="1" destOrd="0" presId="urn:microsoft.com/office/officeart/2005/8/layout/hierarchy3"/>
    <dgm:cxn modelId="{78574AB7-DEDD-194B-93BE-B9CB12FE1F6F}" type="presParOf" srcId="{5B20DEA2-390D-7F42-AA05-DF87C6504F08}" destId="{8461DEAD-481B-F740-A9FA-A53A08881C83}" srcOrd="1" destOrd="0" presId="urn:microsoft.com/office/officeart/2005/8/layout/hierarchy3"/>
    <dgm:cxn modelId="{B544F5BE-B619-5645-89DA-1203D6C1D39B}" type="presParOf" srcId="{8461DEAD-481B-F740-A9FA-A53A08881C83}" destId="{E0FB95C2-35B3-5C43-8CC6-2B66FAEA3712}" srcOrd="0" destOrd="0" presId="urn:microsoft.com/office/officeart/2005/8/layout/hierarchy3"/>
    <dgm:cxn modelId="{1140A63B-8FF2-1E44-B3F2-5F80BCF949E8}" type="presParOf" srcId="{8461DEAD-481B-F740-A9FA-A53A08881C83}" destId="{13EA2932-ED76-9D48-B83E-EE3369B5E871}" srcOrd="1"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E0DA87-56BD-4C67-B2F2-532D945693C5}" type="doc">
      <dgm:prSet loTypeId="urn:microsoft.com/office/officeart/2005/8/layout/hierarchy2" loCatId="hierarchy" qsTypeId="urn:microsoft.com/office/officeart/2005/8/quickstyle/simple1" qsCatId="simple" csTypeId="urn:microsoft.com/office/officeart/2005/8/colors/accent2_2" csCatId="accent2" phldr="1"/>
      <dgm:spPr/>
      <dgm:t>
        <a:bodyPr/>
        <a:lstStyle/>
        <a:p>
          <a:endParaRPr lang="en-US"/>
        </a:p>
      </dgm:t>
    </dgm:pt>
    <dgm:pt modelId="{5D60B81E-9456-4958-A946-6E1C2CC6DAB9}">
      <dgm:prSet custT="1"/>
      <dgm:spPr/>
      <dgm:t>
        <a:bodyPr/>
        <a:lstStyle/>
        <a:p>
          <a:r>
            <a:rPr lang="en-US" sz="1800" dirty="0"/>
            <a:t>This project would have never existed without the continues complicity of imperial powers </a:t>
          </a:r>
        </a:p>
      </dgm:t>
    </dgm:pt>
    <dgm:pt modelId="{77EF54FB-E698-4484-86DF-764DF98C40DE}" type="parTrans" cxnId="{64B5259C-1911-4628-9007-C104668897BB}">
      <dgm:prSet/>
      <dgm:spPr/>
      <dgm:t>
        <a:bodyPr/>
        <a:lstStyle/>
        <a:p>
          <a:endParaRPr lang="en-US"/>
        </a:p>
      </dgm:t>
    </dgm:pt>
    <dgm:pt modelId="{0DB3C1B0-B1EA-4DC8-850C-C459161FE514}" type="sibTrans" cxnId="{64B5259C-1911-4628-9007-C104668897BB}">
      <dgm:prSet/>
      <dgm:spPr/>
      <dgm:t>
        <a:bodyPr/>
        <a:lstStyle/>
        <a:p>
          <a:endParaRPr lang="en-US"/>
        </a:p>
      </dgm:t>
    </dgm:pt>
    <dgm:pt modelId="{87B5B105-1D73-4DD8-8064-F39F03B9F769}">
      <dgm:prSet custT="1"/>
      <dgm:spPr/>
      <dgm:t>
        <a:bodyPr/>
        <a:lstStyle/>
        <a:p>
          <a:r>
            <a:rPr lang="en-US" sz="1800" dirty="0"/>
            <a:t>A colonial structure that persists to this day in the West.</a:t>
          </a:r>
        </a:p>
      </dgm:t>
    </dgm:pt>
    <dgm:pt modelId="{A2540401-8F7A-478B-84C5-257B78029F05}" type="parTrans" cxnId="{59E3D7B4-1C63-4756-8235-7D2F576B1758}">
      <dgm:prSet custT="1"/>
      <dgm:spPr/>
      <dgm:t>
        <a:bodyPr/>
        <a:lstStyle/>
        <a:p>
          <a:endParaRPr lang="en-US" sz="1800"/>
        </a:p>
      </dgm:t>
    </dgm:pt>
    <dgm:pt modelId="{6205B5A5-E7FD-4E91-BA85-66FD9DC7A39B}" type="sibTrans" cxnId="{59E3D7B4-1C63-4756-8235-7D2F576B1758}">
      <dgm:prSet/>
      <dgm:spPr/>
      <dgm:t>
        <a:bodyPr/>
        <a:lstStyle/>
        <a:p>
          <a:endParaRPr lang="en-US"/>
        </a:p>
      </dgm:t>
    </dgm:pt>
    <dgm:pt modelId="{84E804B5-A2B8-6E40-B1D0-E69A288DC593}">
      <dgm:prSet/>
      <dgm:spPr/>
      <dgm:t>
        <a:bodyPr/>
        <a:lstStyle/>
        <a:p>
          <a:r>
            <a:rPr lang="en-US" dirty="0"/>
            <a:t>The West portray Isreal  within the framework of Western democratic tradition. Legitimizing its actions as self-defense</a:t>
          </a:r>
        </a:p>
      </dgm:t>
    </dgm:pt>
    <dgm:pt modelId="{21CD833D-C98C-4A46-B6D5-82BA760E37C2}" type="parTrans" cxnId="{94222A0D-2CFF-274C-AD6E-70C0062D8E3A}">
      <dgm:prSet custT="1"/>
      <dgm:spPr/>
      <dgm:t>
        <a:bodyPr/>
        <a:lstStyle/>
        <a:p>
          <a:endParaRPr lang="en-GB" sz="1800"/>
        </a:p>
      </dgm:t>
    </dgm:pt>
    <dgm:pt modelId="{DC6CABB3-5C54-4848-B215-431BBED0F836}" type="sibTrans" cxnId="{94222A0D-2CFF-274C-AD6E-70C0062D8E3A}">
      <dgm:prSet/>
      <dgm:spPr/>
      <dgm:t>
        <a:bodyPr/>
        <a:lstStyle/>
        <a:p>
          <a:endParaRPr lang="en-GB"/>
        </a:p>
      </dgm:t>
    </dgm:pt>
    <dgm:pt modelId="{1EA5A5CC-CEC1-D84F-9DDF-EBABB575D45E}">
      <dgm:prSet/>
      <dgm:spPr/>
      <dgm:t>
        <a:bodyPr/>
        <a:lstStyle/>
        <a:p>
          <a:r>
            <a:rPr lang="en-US" dirty="0"/>
            <a:t>Zionists web of power has become an integral part of the political and economic landscape in the West</a:t>
          </a:r>
        </a:p>
      </dgm:t>
    </dgm:pt>
    <dgm:pt modelId="{F858CFDE-DD54-2D4B-ACD0-918313DC48E7}" type="parTrans" cxnId="{FCD1828A-B24F-474A-8251-BCC8FD47E0E5}">
      <dgm:prSet custT="1"/>
      <dgm:spPr/>
      <dgm:t>
        <a:bodyPr/>
        <a:lstStyle/>
        <a:p>
          <a:endParaRPr lang="en-GB" sz="1800"/>
        </a:p>
      </dgm:t>
    </dgm:pt>
    <dgm:pt modelId="{794CC88F-21D5-0A44-93F7-173C5A3E57CF}" type="sibTrans" cxnId="{FCD1828A-B24F-474A-8251-BCC8FD47E0E5}">
      <dgm:prSet/>
      <dgm:spPr/>
      <dgm:t>
        <a:bodyPr/>
        <a:lstStyle/>
        <a:p>
          <a:endParaRPr lang="en-GB"/>
        </a:p>
      </dgm:t>
    </dgm:pt>
    <dgm:pt modelId="{BFCC0B42-B8D8-CD40-B50A-1789C7FA04DE}" type="pres">
      <dgm:prSet presAssocID="{1DE0DA87-56BD-4C67-B2F2-532D945693C5}" presName="diagram" presStyleCnt="0">
        <dgm:presLayoutVars>
          <dgm:chPref val="1"/>
          <dgm:dir/>
          <dgm:animOne val="branch"/>
          <dgm:animLvl val="lvl"/>
          <dgm:resizeHandles val="exact"/>
        </dgm:presLayoutVars>
      </dgm:prSet>
      <dgm:spPr/>
    </dgm:pt>
    <dgm:pt modelId="{1934E855-B55B-9A41-B8DF-432FD725216E}" type="pres">
      <dgm:prSet presAssocID="{5D60B81E-9456-4958-A946-6E1C2CC6DAB9}" presName="root1" presStyleCnt="0"/>
      <dgm:spPr/>
    </dgm:pt>
    <dgm:pt modelId="{8D9AE871-DB35-C942-B46C-D78B43683DB5}" type="pres">
      <dgm:prSet presAssocID="{5D60B81E-9456-4958-A946-6E1C2CC6DAB9}" presName="LevelOneTextNode" presStyleLbl="node0" presStyleIdx="0" presStyleCnt="1" custScaleY="145425">
        <dgm:presLayoutVars>
          <dgm:chPref val="3"/>
        </dgm:presLayoutVars>
      </dgm:prSet>
      <dgm:spPr/>
    </dgm:pt>
    <dgm:pt modelId="{6F006069-1EB7-C44F-BC7F-6C4FB9DD83F9}" type="pres">
      <dgm:prSet presAssocID="{5D60B81E-9456-4958-A946-6E1C2CC6DAB9}" presName="level2hierChild" presStyleCnt="0"/>
      <dgm:spPr/>
    </dgm:pt>
    <dgm:pt modelId="{DB3EC7F8-D18E-364C-B4C9-1F8CAF80AB95}" type="pres">
      <dgm:prSet presAssocID="{A2540401-8F7A-478B-84C5-257B78029F05}" presName="conn2-1" presStyleLbl="parChTrans1D2" presStyleIdx="0" presStyleCnt="3"/>
      <dgm:spPr/>
    </dgm:pt>
    <dgm:pt modelId="{C50C407C-6D3D-994B-A6CB-8F3F779C8055}" type="pres">
      <dgm:prSet presAssocID="{A2540401-8F7A-478B-84C5-257B78029F05}" presName="connTx" presStyleLbl="parChTrans1D2" presStyleIdx="0" presStyleCnt="3"/>
      <dgm:spPr/>
    </dgm:pt>
    <dgm:pt modelId="{D8A844E3-013F-0048-9030-4A31FA840CF3}" type="pres">
      <dgm:prSet presAssocID="{87B5B105-1D73-4DD8-8064-F39F03B9F769}" presName="root2" presStyleCnt="0"/>
      <dgm:spPr/>
    </dgm:pt>
    <dgm:pt modelId="{CACDDC80-0CB0-4B4A-A310-0DC169D8D89D}" type="pres">
      <dgm:prSet presAssocID="{87B5B105-1D73-4DD8-8064-F39F03B9F769}" presName="LevelTwoTextNode" presStyleLbl="node2" presStyleIdx="0" presStyleCnt="3">
        <dgm:presLayoutVars>
          <dgm:chPref val="3"/>
        </dgm:presLayoutVars>
      </dgm:prSet>
      <dgm:spPr/>
    </dgm:pt>
    <dgm:pt modelId="{FBA363A9-EA2E-4B40-9AF2-0344030079F7}" type="pres">
      <dgm:prSet presAssocID="{87B5B105-1D73-4DD8-8064-F39F03B9F769}" presName="level3hierChild" presStyleCnt="0"/>
      <dgm:spPr/>
    </dgm:pt>
    <dgm:pt modelId="{25C88060-0762-C043-B694-CC2938C4D788}" type="pres">
      <dgm:prSet presAssocID="{21CD833D-C98C-4A46-B6D5-82BA760E37C2}" presName="conn2-1" presStyleLbl="parChTrans1D2" presStyleIdx="1" presStyleCnt="3"/>
      <dgm:spPr/>
    </dgm:pt>
    <dgm:pt modelId="{52A5D432-50A2-9C48-9A0E-81AC2A333040}" type="pres">
      <dgm:prSet presAssocID="{21CD833D-C98C-4A46-B6D5-82BA760E37C2}" presName="connTx" presStyleLbl="parChTrans1D2" presStyleIdx="1" presStyleCnt="3"/>
      <dgm:spPr/>
    </dgm:pt>
    <dgm:pt modelId="{F95B6B1D-3E04-8441-8C51-D700BACE9DD7}" type="pres">
      <dgm:prSet presAssocID="{84E804B5-A2B8-6E40-B1D0-E69A288DC593}" presName="root2" presStyleCnt="0"/>
      <dgm:spPr/>
    </dgm:pt>
    <dgm:pt modelId="{7A11552D-DC7C-5D48-9BD8-0F5ECAE4200C}" type="pres">
      <dgm:prSet presAssocID="{84E804B5-A2B8-6E40-B1D0-E69A288DC593}" presName="LevelTwoTextNode" presStyleLbl="node2" presStyleIdx="1" presStyleCnt="3">
        <dgm:presLayoutVars>
          <dgm:chPref val="3"/>
        </dgm:presLayoutVars>
      </dgm:prSet>
      <dgm:spPr/>
    </dgm:pt>
    <dgm:pt modelId="{11E8E98B-569A-214B-936E-0310B3B77B60}" type="pres">
      <dgm:prSet presAssocID="{84E804B5-A2B8-6E40-B1D0-E69A288DC593}" presName="level3hierChild" presStyleCnt="0"/>
      <dgm:spPr/>
    </dgm:pt>
    <dgm:pt modelId="{16EF8C6D-5DB9-FA4D-8B59-C12D63F1648F}" type="pres">
      <dgm:prSet presAssocID="{F858CFDE-DD54-2D4B-ACD0-918313DC48E7}" presName="conn2-1" presStyleLbl="parChTrans1D2" presStyleIdx="2" presStyleCnt="3"/>
      <dgm:spPr/>
    </dgm:pt>
    <dgm:pt modelId="{B6DB3B2D-6AA6-0A4A-8CBE-F493D37B22FB}" type="pres">
      <dgm:prSet presAssocID="{F858CFDE-DD54-2D4B-ACD0-918313DC48E7}" presName="connTx" presStyleLbl="parChTrans1D2" presStyleIdx="2" presStyleCnt="3"/>
      <dgm:spPr/>
    </dgm:pt>
    <dgm:pt modelId="{26E1E889-7F13-C04A-BFE0-A69100B6837B}" type="pres">
      <dgm:prSet presAssocID="{1EA5A5CC-CEC1-D84F-9DDF-EBABB575D45E}" presName="root2" presStyleCnt="0"/>
      <dgm:spPr/>
    </dgm:pt>
    <dgm:pt modelId="{0703D9CB-A752-5844-9AE4-38DBEAC50FA8}" type="pres">
      <dgm:prSet presAssocID="{1EA5A5CC-CEC1-D84F-9DDF-EBABB575D45E}" presName="LevelTwoTextNode" presStyleLbl="node2" presStyleIdx="2" presStyleCnt="3">
        <dgm:presLayoutVars>
          <dgm:chPref val="3"/>
        </dgm:presLayoutVars>
      </dgm:prSet>
      <dgm:spPr/>
    </dgm:pt>
    <dgm:pt modelId="{71111573-8CCE-C644-A44E-72C8301F5E29}" type="pres">
      <dgm:prSet presAssocID="{1EA5A5CC-CEC1-D84F-9DDF-EBABB575D45E}" presName="level3hierChild" presStyleCnt="0"/>
      <dgm:spPr/>
    </dgm:pt>
  </dgm:ptLst>
  <dgm:cxnLst>
    <dgm:cxn modelId="{D8955A00-53C4-534C-B248-975745F2DFF2}" type="presOf" srcId="{A2540401-8F7A-478B-84C5-257B78029F05}" destId="{C50C407C-6D3D-994B-A6CB-8F3F779C8055}" srcOrd="1" destOrd="0" presId="urn:microsoft.com/office/officeart/2005/8/layout/hierarchy2"/>
    <dgm:cxn modelId="{94222A0D-2CFF-274C-AD6E-70C0062D8E3A}" srcId="{5D60B81E-9456-4958-A946-6E1C2CC6DAB9}" destId="{84E804B5-A2B8-6E40-B1D0-E69A288DC593}" srcOrd="1" destOrd="0" parTransId="{21CD833D-C98C-4A46-B6D5-82BA760E37C2}" sibTransId="{DC6CABB3-5C54-4848-B215-431BBED0F836}"/>
    <dgm:cxn modelId="{BE3D4C10-BC3F-E24C-ABCC-C88F12768256}" type="presOf" srcId="{1DE0DA87-56BD-4C67-B2F2-532D945693C5}" destId="{BFCC0B42-B8D8-CD40-B50A-1789C7FA04DE}" srcOrd="0" destOrd="0" presId="urn:microsoft.com/office/officeart/2005/8/layout/hierarchy2"/>
    <dgm:cxn modelId="{78E6B43F-196B-8840-B6C4-16B052AB5BE9}" type="presOf" srcId="{F858CFDE-DD54-2D4B-ACD0-918313DC48E7}" destId="{16EF8C6D-5DB9-FA4D-8B59-C12D63F1648F}" srcOrd="0" destOrd="0" presId="urn:microsoft.com/office/officeart/2005/8/layout/hierarchy2"/>
    <dgm:cxn modelId="{1687065C-D1F4-D844-AD43-AB2A691D260B}" type="presOf" srcId="{A2540401-8F7A-478B-84C5-257B78029F05}" destId="{DB3EC7F8-D18E-364C-B4C9-1F8CAF80AB95}" srcOrd="0" destOrd="0" presId="urn:microsoft.com/office/officeart/2005/8/layout/hierarchy2"/>
    <dgm:cxn modelId="{5596FC7D-DF1A-624C-9F2B-E089EB965F4F}" type="presOf" srcId="{84E804B5-A2B8-6E40-B1D0-E69A288DC593}" destId="{7A11552D-DC7C-5D48-9BD8-0F5ECAE4200C}" srcOrd="0" destOrd="0" presId="urn:microsoft.com/office/officeart/2005/8/layout/hierarchy2"/>
    <dgm:cxn modelId="{FCD1828A-B24F-474A-8251-BCC8FD47E0E5}" srcId="{5D60B81E-9456-4958-A946-6E1C2CC6DAB9}" destId="{1EA5A5CC-CEC1-D84F-9DDF-EBABB575D45E}" srcOrd="2" destOrd="0" parTransId="{F858CFDE-DD54-2D4B-ACD0-918313DC48E7}" sibTransId="{794CC88F-21D5-0A44-93F7-173C5A3E57CF}"/>
    <dgm:cxn modelId="{BA3AD88E-485D-E84F-9B5A-162D7E28046D}" type="presOf" srcId="{21CD833D-C98C-4A46-B6D5-82BA760E37C2}" destId="{25C88060-0762-C043-B694-CC2938C4D788}" srcOrd="0" destOrd="0" presId="urn:microsoft.com/office/officeart/2005/8/layout/hierarchy2"/>
    <dgm:cxn modelId="{5709EB96-9F36-C348-9A38-F38BC6AE41F1}" type="presOf" srcId="{5D60B81E-9456-4958-A946-6E1C2CC6DAB9}" destId="{8D9AE871-DB35-C942-B46C-D78B43683DB5}" srcOrd="0" destOrd="0" presId="urn:microsoft.com/office/officeart/2005/8/layout/hierarchy2"/>
    <dgm:cxn modelId="{64B5259C-1911-4628-9007-C104668897BB}" srcId="{1DE0DA87-56BD-4C67-B2F2-532D945693C5}" destId="{5D60B81E-9456-4958-A946-6E1C2CC6DAB9}" srcOrd="0" destOrd="0" parTransId="{77EF54FB-E698-4484-86DF-764DF98C40DE}" sibTransId="{0DB3C1B0-B1EA-4DC8-850C-C459161FE514}"/>
    <dgm:cxn modelId="{28DCFDAA-40C2-0644-A672-BB10E0BDEE54}" type="presOf" srcId="{21CD833D-C98C-4A46-B6D5-82BA760E37C2}" destId="{52A5D432-50A2-9C48-9A0E-81AC2A333040}" srcOrd="1" destOrd="0" presId="urn:microsoft.com/office/officeart/2005/8/layout/hierarchy2"/>
    <dgm:cxn modelId="{CE22CEAE-FFBF-1447-9D2D-020CA8F9CCB6}" type="presOf" srcId="{1EA5A5CC-CEC1-D84F-9DDF-EBABB575D45E}" destId="{0703D9CB-A752-5844-9AE4-38DBEAC50FA8}" srcOrd="0" destOrd="0" presId="urn:microsoft.com/office/officeart/2005/8/layout/hierarchy2"/>
    <dgm:cxn modelId="{59E3D7B4-1C63-4756-8235-7D2F576B1758}" srcId="{5D60B81E-9456-4958-A946-6E1C2CC6DAB9}" destId="{87B5B105-1D73-4DD8-8064-F39F03B9F769}" srcOrd="0" destOrd="0" parTransId="{A2540401-8F7A-478B-84C5-257B78029F05}" sibTransId="{6205B5A5-E7FD-4E91-BA85-66FD9DC7A39B}"/>
    <dgm:cxn modelId="{AA298EE3-BB51-5D48-BF55-16BF8793AA65}" type="presOf" srcId="{F858CFDE-DD54-2D4B-ACD0-918313DC48E7}" destId="{B6DB3B2D-6AA6-0A4A-8CBE-F493D37B22FB}" srcOrd="1" destOrd="0" presId="urn:microsoft.com/office/officeart/2005/8/layout/hierarchy2"/>
    <dgm:cxn modelId="{3C2D34F6-03F7-AE48-A81B-29F4B538050C}" type="presOf" srcId="{87B5B105-1D73-4DD8-8064-F39F03B9F769}" destId="{CACDDC80-0CB0-4B4A-A310-0DC169D8D89D}" srcOrd="0" destOrd="0" presId="urn:microsoft.com/office/officeart/2005/8/layout/hierarchy2"/>
    <dgm:cxn modelId="{8C261692-7B14-044E-9598-C67453A65B35}" type="presParOf" srcId="{BFCC0B42-B8D8-CD40-B50A-1789C7FA04DE}" destId="{1934E855-B55B-9A41-B8DF-432FD725216E}" srcOrd="0" destOrd="0" presId="urn:microsoft.com/office/officeart/2005/8/layout/hierarchy2"/>
    <dgm:cxn modelId="{0F05E734-5A6B-E54F-96D6-C1472A4C8ED0}" type="presParOf" srcId="{1934E855-B55B-9A41-B8DF-432FD725216E}" destId="{8D9AE871-DB35-C942-B46C-D78B43683DB5}" srcOrd="0" destOrd="0" presId="urn:microsoft.com/office/officeart/2005/8/layout/hierarchy2"/>
    <dgm:cxn modelId="{E3B46B66-9D5E-8843-9A7D-9DEB6E7FA17B}" type="presParOf" srcId="{1934E855-B55B-9A41-B8DF-432FD725216E}" destId="{6F006069-1EB7-C44F-BC7F-6C4FB9DD83F9}" srcOrd="1" destOrd="0" presId="urn:microsoft.com/office/officeart/2005/8/layout/hierarchy2"/>
    <dgm:cxn modelId="{DEBDC6E5-B0B3-1C4D-BFCB-CFB6031FE6EE}" type="presParOf" srcId="{6F006069-1EB7-C44F-BC7F-6C4FB9DD83F9}" destId="{DB3EC7F8-D18E-364C-B4C9-1F8CAF80AB95}" srcOrd="0" destOrd="0" presId="urn:microsoft.com/office/officeart/2005/8/layout/hierarchy2"/>
    <dgm:cxn modelId="{CCC3C49D-8758-5D4B-A7F7-0F7BF9A0AF3C}" type="presParOf" srcId="{DB3EC7F8-D18E-364C-B4C9-1F8CAF80AB95}" destId="{C50C407C-6D3D-994B-A6CB-8F3F779C8055}" srcOrd="0" destOrd="0" presId="urn:microsoft.com/office/officeart/2005/8/layout/hierarchy2"/>
    <dgm:cxn modelId="{4786C44D-9A33-C049-A54F-1EBA12C8379F}" type="presParOf" srcId="{6F006069-1EB7-C44F-BC7F-6C4FB9DD83F9}" destId="{D8A844E3-013F-0048-9030-4A31FA840CF3}" srcOrd="1" destOrd="0" presId="urn:microsoft.com/office/officeart/2005/8/layout/hierarchy2"/>
    <dgm:cxn modelId="{5EAEAD31-53FE-7C45-8DB3-86793014AB01}" type="presParOf" srcId="{D8A844E3-013F-0048-9030-4A31FA840CF3}" destId="{CACDDC80-0CB0-4B4A-A310-0DC169D8D89D}" srcOrd="0" destOrd="0" presId="urn:microsoft.com/office/officeart/2005/8/layout/hierarchy2"/>
    <dgm:cxn modelId="{B73D19AD-60BB-DD4C-8F8B-4BE3F01CAADB}" type="presParOf" srcId="{D8A844E3-013F-0048-9030-4A31FA840CF3}" destId="{FBA363A9-EA2E-4B40-9AF2-0344030079F7}" srcOrd="1" destOrd="0" presId="urn:microsoft.com/office/officeart/2005/8/layout/hierarchy2"/>
    <dgm:cxn modelId="{63FAE1C2-4E96-1146-90DE-32E0D519831B}" type="presParOf" srcId="{6F006069-1EB7-C44F-BC7F-6C4FB9DD83F9}" destId="{25C88060-0762-C043-B694-CC2938C4D788}" srcOrd="2" destOrd="0" presId="urn:microsoft.com/office/officeart/2005/8/layout/hierarchy2"/>
    <dgm:cxn modelId="{253062C5-84A6-5240-92A3-E4F93F615D09}" type="presParOf" srcId="{25C88060-0762-C043-B694-CC2938C4D788}" destId="{52A5D432-50A2-9C48-9A0E-81AC2A333040}" srcOrd="0" destOrd="0" presId="urn:microsoft.com/office/officeart/2005/8/layout/hierarchy2"/>
    <dgm:cxn modelId="{55809AFE-2A25-374E-AA07-B982E9ECC86D}" type="presParOf" srcId="{6F006069-1EB7-C44F-BC7F-6C4FB9DD83F9}" destId="{F95B6B1D-3E04-8441-8C51-D700BACE9DD7}" srcOrd="3" destOrd="0" presId="urn:microsoft.com/office/officeart/2005/8/layout/hierarchy2"/>
    <dgm:cxn modelId="{BB0E4517-2D68-604B-AD22-D049798A7DCE}" type="presParOf" srcId="{F95B6B1D-3E04-8441-8C51-D700BACE9DD7}" destId="{7A11552D-DC7C-5D48-9BD8-0F5ECAE4200C}" srcOrd="0" destOrd="0" presId="urn:microsoft.com/office/officeart/2005/8/layout/hierarchy2"/>
    <dgm:cxn modelId="{AB9C318A-395B-B246-AA11-5CB3CEB20CCB}" type="presParOf" srcId="{F95B6B1D-3E04-8441-8C51-D700BACE9DD7}" destId="{11E8E98B-569A-214B-936E-0310B3B77B60}" srcOrd="1" destOrd="0" presId="urn:microsoft.com/office/officeart/2005/8/layout/hierarchy2"/>
    <dgm:cxn modelId="{0989EBD1-654E-EA4D-AD8A-34C76F96ECD3}" type="presParOf" srcId="{6F006069-1EB7-C44F-BC7F-6C4FB9DD83F9}" destId="{16EF8C6D-5DB9-FA4D-8B59-C12D63F1648F}" srcOrd="4" destOrd="0" presId="urn:microsoft.com/office/officeart/2005/8/layout/hierarchy2"/>
    <dgm:cxn modelId="{C16DB58D-0FBB-A14D-9A71-63EF61502DED}" type="presParOf" srcId="{16EF8C6D-5DB9-FA4D-8B59-C12D63F1648F}" destId="{B6DB3B2D-6AA6-0A4A-8CBE-F493D37B22FB}" srcOrd="0" destOrd="0" presId="urn:microsoft.com/office/officeart/2005/8/layout/hierarchy2"/>
    <dgm:cxn modelId="{4D1431DD-FD44-DA42-9251-20A5E07EC003}" type="presParOf" srcId="{6F006069-1EB7-C44F-BC7F-6C4FB9DD83F9}" destId="{26E1E889-7F13-C04A-BFE0-A69100B6837B}" srcOrd="5" destOrd="0" presId="urn:microsoft.com/office/officeart/2005/8/layout/hierarchy2"/>
    <dgm:cxn modelId="{631E97C8-A460-BE47-890F-2FABF1F2BD85}" type="presParOf" srcId="{26E1E889-7F13-C04A-BFE0-A69100B6837B}" destId="{0703D9CB-A752-5844-9AE4-38DBEAC50FA8}" srcOrd="0" destOrd="0" presId="urn:microsoft.com/office/officeart/2005/8/layout/hierarchy2"/>
    <dgm:cxn modelId="{D0A1DA6E-0631-0A47-92A3-B1DEA2C7F658}" type="presParOf" srcId="{26E1E889-7F13-C04A-BFE0-A69100B6837B}" destId="{71111573-8CCE-C644-A44E-72C8301F5E2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99DCDB-22BE-48C0-9AE3-4C6056775A85}" type="doc">
      <dgm:prSet loTypeId="urn:microsoft.com/office/officeart/2017/3/layout/HorizontalPathTimeline" loCatId="process" qsTypeId="urn:microsoft.com/office/officeart/2005/8/quickstyle/simple1" qsCatId="simple" csTypeId="urn:microsoft.com/office/officeart/2005/8/colors/accent1_2" csCatId="accent1" phldr="1"/>
      <dgm:spPr/>
      <dgm:t>
        <a:bodyPr/>
        <a:lstStyle/>
        <a:p>
          <a:endParaRPr lang="en-US"/>
        </a:p>
      </dgm:t>
    </dgm:pt>
    <dgm:pt modelId="{EB5A1A13-C359-48BB-B684-1661ED1BEDE5}">
      <dgm:prSet/>
      <dgm:spPr/>
      <dgm:t>
        <a:bodyPr/>
        <a:lstStyle/>
        <a:p>
          <a:pPr>
            <a:defRPr b="1"/>
          </a:pPr>
          <a:r>
            <a:rPr lang="en-US"/>
            <a:t>1917</a:t>
          </a:r>
        </a:p>
      </dgm:t>
    </dgm:pt>
    <dgm:pt modelId="{9C1FA35C-1AC9-487F-8718-CD25A48CA239}" type="parTrans" cxnId="{E0CE18B6-3087-40CE-A5E5-93D94BAC3715}">
      <dgm:prSet/>
      <dgm:spPr/>
      <dgm:t>
        <a:bodyPr/>
        <a:lstStyle/>
        <a:p>
          <a:endParaRPr lang="en-US"/>
        </a:p>
      </dgm:t>
    </dgm:pt>
    <dgm:pt modelId="{3D13AF4D-026B-4CFB-A35D-C766119A8C74}" type="sibTrans" cxnId="{E0CE18B6-3087-40CE-A5E5-93D94BAC3715}">
      <dgm:prSet/>
      <dgm:spPr/>
      <dgm:t>
        <a:bodyPr/>
        <a:lstStyle/>
        <a:p>
          <a:endParaRPr lang="en-US"/>
        </a:p>
      </dgm:t>
    </dgm:pt>
    <dgm:pt modelId="{40E9509E-DF37-4B4A-924A-82F477623DF1}">
      <dgm:prSet/>
      <dgm:spPr/>
      <dgm:t>
        <a:bodyPr/>
        <a:lstStyle/>
        <a:p>
          <a:r>
            <a:rPr lang="en-US"/>
            <a:t>Balfour Declaration</a:t>
          </a:r>
        </a:p>
      </dgm:t>
    </dgm:pt>
    <dgm:pt modelId="{865A1B52-00ED-4B37-A5F8-471EC0EF70F8}" type="parTrans" cxnId="{65F1139C-919D-4FF1-AF8C-ADC035B2433C}">
      <dgm:prSet/>
      <dgm:spPr/>
      <dgm:t>
        <a:bodyPr/>
        <a:lstStyle/>
        <a:p>
          <a:endParaRPr lang="en-US"/>
        </a:p>
      </dgm:t>
    </dgm:pt>
    <dgm:pt modelId="{585AD1F1-6161-43B5-8DDB-F627397793D5}" type="sibTrans" cxnId="{65F1139C-919D-4FF1-AF8C-ADC035B2433C}">
      <dgm:prSet/>
      <dgm:spPr/>
      <dgm:t>
        <a:bodyPr/>
        <a:lstStyle/>
        <a:p>
          <a:endParaRPr lang="en-US"/>
        </a:p>
      </dgm:t>
    </dgm:pt>
    <dgm:pt modelId="{E2D13242-FFA9-48D0-9FE8-2A5DCE2C2E8A}">
      <dgm:prSet/>
      <dgm:spPr/>
      <dgm:t>
        <a:bodyPr/>
        <a:lstStyle/>
        <a:p>
          <a:pPr>
            <a:defRPr b="1"/>
          </a:pPr>
          <a:r>
            <a:rPr lang="en-US"/>
            <a:t>1918</a:t>
          </a:r>
        </a:p>
      </dgm:t>
    </dgm:pt>
    <dgm:pt modelId="{A8A18FA8-6093-4FA7-A198-2FF6FB59BD01}" type="parTrans" cxnId="{041BBAD3-FE5E-47E8-B5A3-41CE79F4A506}">
      <dgm:prSet/>
      <dgm:spPr/>
      <dgm:t>
        <a:bodyPr/>
        <a:lstStyle/>
        <a:p>
          <a:endParaRPr lang="en-US"/>
        </a:p>
      </dgm:t>
    </dgm:pt>
    <dgm:pt modelId="{527C4D91-E2D4-44E6-AAFB-F3DF405BB7F1}" type="sibTrans" cxnId="{041BBAD3-FE5E-47E8-B5A3-41CE79F4A506}">
      <dgm:prSet/>
      <dgm:spPr/>
      <dgm:t>
        <a:bodyPr/>
        <a:lstStyle/>
        <a:p>
          <a:endParaRPr lang="en-US"/>
        </a:p>
      </dgm:t>
    </dgm:pt>
    <dgm:pt modelId="{39B1808B-D8A8-42C4-B9EC-A42850DAD1B1}">
      <dgm:prSet/>
      <dgm:spPr/>
      <dgm:t>
        <a:bodyPr/>
        <a:lstStyle/>
        <a:p>
          <a:r>
            <a:rPr lang="en-US" dirty="0"/>
            <a:t>the number of Jews increased to 50,000 and the Palestinians were at 500,000</a:t>
          </a:r>
        </a:p>
      </dgm:t>
    </dgm:pt>
    <dgm:pt modelId="{4B479DCD-A583-4F5E-95C2-29CF34F4FB54}" type="parTrans" cxnId="{FB3512A7-2D0C-4215-A2A4-90221BD3DE92}">
      <dgm:prSet/>
      <dgm:spPr/>
      <dgm:t>
        <a:bodyPr/>
        <a:lstStyle/>
        <a:p>
          <a:endParaRPr lang="en-US"/>
        </a:p>
      </dgm:t>
    </dgm:pt>
    <dgm:pt modelId="{B00604C5-FA86-4195-87D4-D04EA5AEED35}" type="sibTrans" cxnId="{FB3512A7-2D0C-4215-A2A4-90221BD3DE92}">
      <dgm:prSet/>
      <dgm:spPr/>
      <dgm:t>
        <a:bodyPr/>
        <a:lstStyle/>
        <a:p>
          <a:endParaRPr lang="en-US"/>
        </a:p>
      </dgm:t>
    </dgm:pt>
    <dgm:pt modelId="{8376DF1C-CECA-1A45-8C60-8187B933373F}" type="pres">
      <dgm:prSet presAssocID="{F599DCDB-22BE-48C0-9AE3-4C6056775A85}" presName="root" presStyleCnt="0">
        <dgm:presLayoutVars>
          <dgm:chMax/>
          <dgm:chPref/>
          <dgm:animLvl val="lvl"/>
        </dgm:presLayoutVars>
      </dgm:prSet>
      <dgm:spPr/>
    </dgm:pt>
    <dgm:pt modelId="{1B9D8960-4AC3-5844-AEE6-0408AEDFA579}" type="pres">
      <dgm:prSet presAssocID="{F599DCDB-22BE-48C0-9AE3-4C6056775A85}" presName="divider" presStyleLbl="node1" presStyleIdx="0" presStyleCnt="1"/>
      <dgm:spPr/>
    </dgm:pt>
    <dgm:pt modelId="{DB52EF1A-37D6-0648-8829-5D9D0E8F2894}" type="pres">
      <dgm:prSet presAssocID="{F599DCDB-22BE-48C0-9AE3-4C6056775A85}" presName="nodes" presStyleCnt="0">
        <dgm:presLayoutVars>
          <dgm:chMax/>
          <dgm:chPref/>
          <dgm:animLvl val="lvl"/>
        </dgm:presLayoutVars>
      </dgm:prSet>
      <dgm:spPr/>
    </dgm:pt>
    <dgm:pt modelId="{C6AD63ED-87E7-D541-8C0D-4141C70255C7}" type="pres">
      <dgm:prSet presAssocID="{EB5A1A13-C359-48BB-B684-1661ED1BEDE5}" presName="composite" presStyleCnt="0"/>
      <dgm:spPr/>
    </dgm:pt>
    <dgm:pt modelId="{D138E027-EF05-E849-87E6-38E6556588F6}" type="pres">
      <dgm:prSet presAssocID="{EB5A1A13-C359-48BB-B684-1661ED1BEDE5}" presName="L1TextContainer" presStyleLbl="revTx" presStyleIdx="0" presStyleCnt="2">
        <dgm:presLayoutVars>
          <dgm:chMax val="1"/>
          <dgm:chPref val="1"/>
          <dgm:bulletEnabled val="1"/>
        </dgm:presLayoutVars>
      </dgm:prSet>
      <dgm:spPr/>
    </dgm:pt>
    <dgm:pt modelId="{8AF2CBCF-7105-6B4C-900A-75B53AEE73AD}" type="pres">
      <dgm:prSet presAssocID="{EB5A1A13-C359-48BB-B684-1661ED1BEDE5}" presName="L2TextContainerWrapper" presStyleCnt="0">
        <dgm:presLayoutVars>
          <dgm:chMax val="0"/>
          <dgm:chPref val="0"/>
          <dgm:bulletEnabled val="1"/>
        </dgm:presLayoutVars>
      </dgm:prSet>
      <dgm:spPr/>
    </dgm:pt>
    <dgm:pt modelId="{88238FD5-73CA-B84C-9829-6647A4132441}" type="pres">
      <dgm:prSet presAssocID="{EB5A1A13-C359-48BB-B684-1661ED1BEDE5}" presName="L2TextContainer" presStyleLbl="bgAccFollowNode1" presStyleIdx="0" presStyleCnt="2"/>
      <dgm:spPr/>
    </dgm:pt>
    <dgm:pt modelId="{F7430F51-BCF1-2948-AEA2-02CBB54EFB8E}" type="pres">
      <dgm:prSet presAssocID="{EB5A1A13-C359-48BB-B684-1661ED1BEDE5}" presName="FlexibleEmptyPlaceHolder" presStyleCnt="0"/>
      <dgm:spPr/>
    </dgm:pt>
    <dgm:pt modelId="{7276257F-6A3A-AF4A-B06A-58B992E98EFE}" type="pres">
      <dgm:prSet presAssocID="{EB5A1A13-C359-48BB-B684-1661ED1BEDE5}" presName="ConnectLine" presStyleLbl="alignNode1" presStyleIdx="0" presStyleCnt="2"/>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A6C91F89-8289-2948-8A18-7ADA54076373}" type="pres">
      <dgm:prSet presAssocID="{EB5A1A13-C359-48BB-B684-1661ED1BEDE5}" presName="ConnectorPoint" presStyleLbl="fgAcc1" presStyleIdx="0" presStyleCnt="2"/>
      <dgm:spPr>
        <a:solidFill>
          <a:schemeClr val="lt1">
            <a:alpha val="90000"/>
            <a:hueOff val="0"/>
            <a:satOff val="0"/>
            <a:lumOff val="0"/>
            <a:alphaOff val="0"/>
          </a:schemeClr>
        </a:solidFill>
        <a:ln w="19050" cap="flat" cmpd="sng" algn="ctr">
          <a:noFill/>
          <a:prstDash val="solid"/>
          <a:miter lim="800000"/>
        </a:ln>
        <a:effectLst/>
      </dgm:spPr>
    </dgm:pt>
    <dgm:pt modelId="{04FF09D6-525B-EE43-8B62-F5E3D8435CCB}" type="pres">
      <dgm:prSet presAssocID="{EB5A1A13-C359-48BB-B684-1661ED1BEDE5}" presName="EmptyPlaceHolder" presStyleCnt="0"/>
      <dgm:spPr/>
    </dgm:pt>
    <dgm:pt modelId="{CA8AAD31-1E99-DD4F-BC2E-BCC022040754}" type="pres">
      <dgm:prSet presAssocID="{3D13AF4D-026B-4CFB-A35D-C766119A8C74}" presName="spaceBetweenRectangles" presStyleCnt="0"/>
      <dgm:spPr/>
    </dgm:pt>
    <dgm:pt modelId="{D2F649DF-0C43-7745-8251-883C0C677227}" type="pres">
      <dgm:prSet presAssocID="{E2D13242-FFA9-48D0-9FE8-2A5DCE2C2E8A}" presName="composite" presStyleCnt="0"/>
      <dgm:spPr/>
    </dgm:pt>
    <dgm:pt modelId="{2E710723-1DB9-854F-9835-ED5681644211}" type="pres">
      <dgm:prSet presAssocID="{E2D13242-FFA9-48D0-9FE8-2A5DCE2C2E8A}" presName="L1TextContainer" presStyleLbl="revTx" presStyleIdx="1" presStyleCnt="2">
        <dgm:presLayoutVars>
          <dgm:chMax val="1"/>
          <dgm:chPref val="1"/>
          <dgm:bulletEnabled val="1"/>
        </dgm:presLayoutVars>
      </dgm:prSet>
      <dgm:spPr/>
    </dgm:pt>
    <dgm:pt modelId="{2BCEB874-1BC6-6644-9378-3DB1410BECFD}" type="pres">
      <dgm:prSet presAssocID="{E2D13242-FFA9-48D0-9FE8-2A5DCE2C2E8A}" presName="L2TextContainerWrapper" presStyleCnt="0">
        <dgm:presLayoutVars>
          <dgm:chMax val="0"/>
          <dgm:chPref val="0"/>
          <dgm:bulletEnabled val="1"/>
        </dgm:presLayoutVars>
      </dgm:prSet>
      <dgm:spPr/>
    </dgm:pt>
    <dgm:pt modelId="{8FBF406D-3A91-A34D-A699-A8CF3692CD03}" type="pres">
      <dgm:prSet presAssocID="{E2D13242-FFA9-48D0-9FE8-2A5DCE2C2E8A}" presName="L2TextContainer" presStyleLbl="bgAccFollowNode1" presStyleIdx="1" presStyleCnt="2"/>
      <dgm:spPr/>
    </dgm:pt>
    <dgm:pt modelId="{327454FA-6831-8947-863F-FCDA46EFC510}" type="pres">
      <dgm:prSet presAssocID="{E2D13242-FFA9-48D0-9FE8-2A5DCE2C2E8A}" presName="FlexibleEmptyPlaceHolder" presStyleCnt="0"/>
      <dgm:spPr/>
    </dgm:pt>
    <dgm:pt modelId="{7FF16902-31DE-3E4B-AD4D-DC961CCD796C}" type="pres">
      <dgm:prSet presAssocID="{E2D13242-FFA9-48D0-9FE8-2A5DCE2C2E8A}" presName="ConnectLine" presStyleLbl="alignNode1" presStyleIdx="1" presStyleCnt="2"/>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3DA56CB6-C58F-C94D-A9D9-F4337D4A1F14}" type="pres">
      <dgm:prSet presAssocID="{E2D13242-FFA9-48D0-9FE8-2A5DCE2C2E8A}" presName="ConnectorPoint" presStyleLbl="fgAcc1" presStyleIdx="1" presStyleCnt="2"/>
      <dgm:spPr>
        <a:solidFill>
          <a:schemeClr val="lt1">
            <a:alpha val="90000"/>
            <a:hueOff val="0"/>
            <a:satOff val="0"/>
            <a:lumOff val="0"/>
            <a:alphaOff val="0"/>
          </a:schemeClr>
        </a:solidFill>
        <a:ln w="19050" cap="flat" cmpd="sng" algn="ctr">
          <a:noFill/>
          <a:prstDash val="solid"/>
          <a:miter lim="800000"/>
        </a:ln>
        <a:effectLst/>
      </dgm:spPr>
    </dgm:pt>
    <dgm:pt modelId="{88CDE974-34DE-2B4C-9135-C2F591C6EE6E}" type="pres">
      <dgm:prSet presAssocID="{E2D13242-FFA9-48D0-9FE8-2A5DCE2C2E8A}" presName="EmptyPlaceHolder" presStyleCnt="0"/>
      <dgm:spPr/>
    </dgm:pt>
  </dgm:ptLst>
  <dgm:cxnLst>
    <dgm:cxn modelId="{1266412C-6141-3F4C-B4D8-10266EBB9117}" type="presOf" srcId="{40E9509E-DF37-4B4A-924A-82F477623DF1}" destId="{88238FD5-73CA-B84C-9829-6647A4132441}" srcOrd="0" destOrd="0" presId="urn:microsoft.com/office/officeart/2017/3/layout/HorizontalPathTimeline"/>
    <dgm:cxn modelId="{65B6E24E-F3EC-E545-B545-4F103D58B521}" type="presOf" srcId="{39B1808B-D8A8-42C4-B9EC-A42850DAD1B1}" destId="{8FBF406D-3A91-A34D-A699-A8CF3692CD03}" srcOrd="0" destOrd="0" presId="urn:microsoft.com/office/officeart/2017/3/layout/HorizontalPathTimeline"/>
    <dgm:cxn modelId="{90F0DE61-F515-0A47-80B2-568CAC897FCA}" type="presOf" srcId="{F599DCDB-22BE-48C0-9AE3-4C6056775A85}" destId="{8376DF1C-CECA-1A45-8C60-8187B933373F}" srcOrd="0" destOrd="0" presId="urn:microsoft.com/office/officeart/2017/3/layout/HorizontalPathTimeline"/>
    <dgm:cxn modelId="{C2473F64-B800-E64C-A61D-5573DDDE6BF8}" type="presOf" srcId="{EB5A1A13-C359-48BB-B684-1661ED1BEDE5}" destId="{D138E027-EF05-E849-87E6-38E6556588F6}" srcOrd="0" destOrd="0" presId="urn:microsoft.com/office/officeart/2017/3/layout/HorizontalPathTimeline"/>
    <dgm:cxn modelId="{65F1139C-919D-4FF1-AF8C-ADC035B2433C}" srcId="{EB5A1A13-C359-48BB-B684-1661ED1BEDE5}" destId="{40E9509E-DF37-4B4A-924A-82F477623DF1}" srcOrd="0" destOrd="0" parTransId="{865A1B52-00ED-4B37-A5F8-471EC0EF70F8}" sibTransId="{585AD1F1-6161-43B5-8DDB-F627397793D5}"/>
    <dgm:cxn modelId="{FB3512A7-2D0C-4215-A2A4-90221BD3DE92}" srcId="{E2D13242-FFA9-48D0-9FE8-2A5DCE2C2E8A}" destId="{39B1808B-D8A8-42C4-B9EC-A42850DAD1B1}" srcOrd="0" destOrd="0" parTransId="{4B479DCD-A583-4F5E-95C2-29CF34F4FB54}" sibTransId="{B00604C5-FA86-4195-87D4-D04EA5AEED35}"/>
    <dgm:cxn modelId="{2DFFB2B0-CB37-4445-AEF9-5E56C92CF635}" type="presOf" srcId="{E2D13242-FFA9-48D0-9FE8-2A5DCE2C2E8A}" destId="{2E710723-1DB9-854F-9835-ED5681644211}" srcOrd="0" destOrd="0" presId="urn:microsoft.com/office/officeart/2017/3/layout/HorizontalPathTimeline"/>
    <dgm:cxn modelId="{E0CE18B6-3087-40CE-A5E5-93D94BAC3715}" srcId="{F599DCDB-22BE-48C0-9AE3-4C6056775A85}" destId="{EB5A1A13-C359-48BB-B684-1661ED1BEDE5}" srcOrd="0" destOrd="0" parTransId="{9C1FA35C-1AC9-487F-8718-CD25A48CA239}" sibTransId="{3D13AF4D-026B-4CFB-A35D-C766119A8C74}"/>
    <dgm:cxn modelId="{041BBAD3-FE5E-47E8-B5A3-41CE79F4A506}" srcId="{F599DCDB-22BE-48C0-9AE3-4C6056775A85}" destId="{E2D13242-FFA9-48D0-9FE8-2A5DCE2C2E8A}" srcOrd="1" destOrd="0" parTransId="{A8A18FA8-6093-4FA7-A198-2FF6FB59BD01}" sibTransId="{527C4D91-E2D4-44E6-AAFB-F3DF405BB7F1}"/>
    <dgm:cxn modelId="{B470FB75-F8E3-404F-A8C3-36928FCF6CC1}" type="presParOf" srcId="{8376DF1C-CECA-1A45-8C60-8187B933373F}" destId="{1B9D8960-4AC3-5844-AEE6-0408AEDFA579}" srcOrd="0" destOrd="0" presId="urn:microsoft.com/office/officeart/2017/3/layout/HorizontalPathTimeline"/>
    <dgm:cxn modelId="{117D447A-E998-BF47-9F70-5EEAE206E318}" type="presParOf" srcId="{8376DF1C-CECA-1A45-8C60-8187B933373F}" destId="{DB52EF1A-37D6-0648-8829-5D9D0E8F2894}" srcOrd="1" destOrd="0" presId="urn:microsoft.com/office/officeart/2017/3/layout/HorizontalPathTimeline"/>
    <dgm:cxn modelId="{E5AD47BC-0C0C-F04F-A8B4-DDCFE23B5A4D}" type="presParOf" srcId="{DB52EF1A-37D6-0648-8829-5D9D0E8F2894}" destId="{C6AD63ED-87E7-D541-8C0D-4141C70255C7}" srcOrd="0" destOrd="0" presId="urn:microsoft.com/office/officeart/2017/3/layout/HorizontalPathTimeline"/>
    <dgm:cxn modelId="{E2E48376-092B-FB4D-891E-F66657993685}" type="presParOf" srcId="{C6AD63ED-87E7-D541-8C0D-4141C70255C7}" destId="{D138E027-EF05-E849-87E6-38E6556588F6}" srcOrd="0" destOrd="0" presId="urn:microsoft.com/office/officeart/2017/3/layout/HorizontalPathTimeline"/>
    <dgm:cxn modelId="{0F738275-113C-FD4B-BAC4-D1A0964347E6}" type="presParOf" srcId="{C6AD63ED-87E7-D541-8C0D-4141C70255C7}" destId="{8AF2CBCF-7105-6B4C-900A-75B53AEE73AD}" srcOrd="1" destOrd="0" presId="urn:microsoft.com/office/officeart/2017/3/layout/HorizontalPathTimeline"/>
    <dgm:cxn modelId="{E94699AE-2041-114B-A97F-F8A6DE282EEA}" type="presParOf" srcId="{8AF2CBCF-7105-6B4C-900A-75B53AEE73AD}" destId="{88238FD5-73CA-B84C-9829-6647A4132441}" srcOrd="0" destOrd="0" presId="urn:microsoft.com/office/officeart/2017/3/layout/HorizontalPathTimeline"/>
    <dgm:cxn modelId="{1EB4593A-B0E2-F440-B8E4-22507C280B8D}" type="presParOf" srcId="{8AF2CBCF-7105-6B4C-900A-75B53AEE73AD}" destId="{F7430F51-BCF1-2948-AEA2-02CBB54EFB8E}" srcOrd="1" destOrd="0" presId="urn:microsoft.com/office/officeart/2017/3/layout/HorizontalPathTimeline"/>
    <dgm:cxn modelId="{E278DB51-DBA9-D945-9539-04F5CE08CBD1}" type="presParOf" srcId="{C6AD63ED-87E7-D541-8C0D-4141C70255C7}" destId="{7276257F-6A3A-AF4A-B06A-58B992E98EFE}" srcOrd="2" destOrd="0" presId="urn:microsoft.com/office/officeart/2017/3/layout/HorizontalPathTimeline"/>
    <dgm:cxn modelId="{B5F2F06E-0BBC-F749-990D-70AB9F68BE7E}" type="presParOf" srcId="{C6AD63ED-87E7-D541-8C0D-4141C70255C7}" destId="{A6C91F89-8289-2948-8A18-7ADA54076373}" srcOrd="3" destOrd="0" presId="urn:microsoft.com/office/officeart/2017/3/layout/HorizontalPathTimeline"/>
    <dgm:cxn modelId="{1C1C79A9-F4F7-2142-A345-E0F399199083}" type="presParOf" srcId="{C6AD63ED-87E7-D541-8C0D-4141C70255C7}" destId="{04FF09D6-525B-EE43-8B62-F5E3D8435CCB}" srcOrd="4" destOrd="0" presId="urn:microsoft.com/office/officeart/2017/3/layout/HorizontalPathTimeline"/>
    <dgm:cxn modelId="{193EC51E-B863-6B48-A800-8149AB0AD666}" type="presParOf" srcId="{DB52EF1A-37D6-0648-8829-5D9D0E8F2894}" destId="{CA8AAD31-1E99-DD4F-BC2E-BCC022040754}" srcOrd="1" destOrd="0" presId="urn:microsoft.com/office/officeart/2017/3/layout/HorizontalPathTimeline"/>
    <dgm:cxn modelId="{8997B20B-06A3-184A-A184-8AF74764F95A}" type="presParOf" srcId="{DB52EF1A-37D6-0648-8829-5D9D0E8F2894}" destId="{D2F649DF-0C43-7745-8251-883C0C677227}" srcOrd="2" destOrd="0" presId="urn:microsoft.com/office/officeart/2017/3/layout/HorizontalPathTimeline"/>
    <dgm:cxn modelId="{4D7C557E-9584-3940-A0FD-E9F083F56B8E}" type="presParOf" srcId="{D2F649DF-0C43-7745-8251-883C0C677227}" destId="{2E710723-1DB9-854F-9835-ED5681644211}" srcOrd="0" destOrd="0" presId="urn:microsoft.com/office/officeart/2017/3/layout/HorizontalPathTimeline"/>
    <dgm:cxn modelId="{760F04E7-7659-0542-AE99-20555E17CA32}" type="presParOf" srcId="{D2F649DF-0C43-7745-8251-883C0C677227}" destId="{2BCEB874-1BC6-6644-9378-3DB1410BECFD}" srcOrd="1" destOrd="0" presId="urn:microsoft.com/office/officeart/2017/3/layout/HorizontalPathTimeline"/>
    <dgm:cxn modelId="{8C74844D-6BDF-544D-AE42-A7656808DF6D}" type="presParOf" srcId="{2BCEB874-1BC6-6644-9378-3DB1410BECFD}" destId="{8FBF406D-3A91-A34D-A699-A8CF3692CD03}" srcOrd="0" destOrd="0" presId="urn:microsoft.com/office/officeart/2017/3/layout/HorizontalPathTimeline"/>
    <dgm:cxn modelId="{D6C3478A-65C7-8247-BAD6-3876A572AF82}" type="presParOf" srcId="{2BCEB874-1BC6-6644-9378-3DB1410BECFD}" destId="{327454FA-6831-8947-863F-FCDA46EFC510}" srcOrd="1" destOrd="0" presId="urn:microsoft.com/office/officeart/2017/3/layout/HorizontalPathTimeline"/>
    <dgm:cxn modelId="{E3A3F83F-28DC-3741-B338-BFF5834876A4}" type="presParOf" srcId="{D2F649DF-0C43-7745-8251-883C0C677227}" destId="{7FF16902-31DE-3E4B-AD4D-DC961CCD796C}" srcOrd="2" destOrd="0" presId="urn:microsoft.com/office/officeart/2017/3/layout/HorizontalPathTimeline"/>
    <dgm:cxn modelId="{623A0DCF-BE36-A74D-9BAC-737842BD66FA}" type="presParOf" srcId="{D2F649DF-0C43-7745-8251-883C0C677227}" destId="{3DA56CB6-C58F-C94D-A9D9-F4337D4A1F14}" srcOrd="3" destOrd="0" presId="urn:microsoft.com/office/officeart/2017/3/layout/HorizontalPathTimeline"/>
    <dgm:cxn modelId="{8BBD0F89-B55B-864A-8E2A-25AEF4BDC13C}" type="presParOf" srcId="{D2F649DF-0C43-7745-8251-883C0C677227}" destId="{88CDE974-34DE-2B4C-9135-C2F591C6EE6E}" srcOrd="4" destOrd="0" presId="urn:microsoft.com/office/officeart/2017/3/layout/HorizontalPath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433D70-F96D-4AFE-815F-F8D44CBD506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F983E5C-515A-4D91-8F74-C28EA5C9EA37}">
      <dgm:prSet/>
      <dgm:spPr/>
      <dgm:t>
        <a:bodyPr/>
        <a:lstStyle/>
        <a:p>
          <a:r>
            <a:rPr lang="en-US" dirty="0"/>
            <a:t>1920-1935</a:t>
          </a:r>
        </a:p>
      </dgm:t>
    </dgm:pt>
    <dgm:pt modelId="{FFFAC80E-D9A2-43BE-B259-4B34CC33C512}" type="parTrans" cxnId="{590E01E6-AEC1-4CAF-A6EA-F032B86C0B97}">
      <dgm:prSet/>
      <dgm:spPr/>
      <dgm:t>
        <a:bodyPr/>
        <a:lstStyle/>
        <a:p>
          <a:endParaRPr lang="en-US"/>
        </a:p>
      </dgm:t>
    </dgm:pt>
    <dgm:pt modelId="{1FBB56E9-7964-43C4-8230-1738BB61082E}" type="sibTrans" cxnId="{590E01E6-AEC1-4CAF-A6EA-F032B86C0B97}">
      <dgm:prSet/>
      <dgm:spPr/>
      <dgm:t>
        <a:bodyPr/>
        <a:lstStyle/>
        <a:p>
          <a:endParaRPr lang="en-US"/>
        </a:p>
      </dgm:t>
    </dgm:pt>
    <dgm:pt modelId="{60108F26-68D8-4724-B6E3-A5BAA0469334}">
      <dgm:prSet/>
      <dgm:spPr/>
      <dgm:t>
        <a:bodyPr/>
        <a:lstStyle/>
        <a:p>
          <a:r>
            <a:rPr lang="en-GB" dirty="0"/>
            <a:t> start of armed Palestinian resistance. Led by </a:t>
          </a:r>
          <a:r>
            <a:rPr lang="en-GB" dirty="0" err="1"/>
            <a:t>Izz</a:t>
          </a:r>
          <a:r>
            <a:rPr lang="en-GB" dirty="0"/>
            <a:t> al-Din al-</a:t>
          </a:r>
          <a:r>
            <a:rPr lang="en-GB" dirty="0" err="1"/>
            <a:t>Qassam</a:t>
          </a:r>
          <a:r>
            <a:rPr lang="en-GB" dirty="0"/>
            <a:t>. Al-</a:t>
          </a:r>
          <a:r>
            <a:rPr lang="en-GB" dirty="0" err="1"/>
            <a:t>Qassam</a:t>
          </a:r>
          <a:r>
            <a:rPr lang="en-GB" dirty="0"/>
            <a:t> was killed by the British in 1935</a:t>
          </a:r>
          <a:endParaRPr lang="en-US" dirty="0"/>
        </a:p>
      </dgm:t>
    </dgm:pt>
    <dgm:pt modelId="{21F7E811-F88C-4F83-8759-73651E946600}" type="parTrans" cxnId="{8BE0A486-D8F6-4E11-B320-A098353E0F9F}">
      <dgm:prSet/>
      <dgm:spPr/>
      <dgm:t>
        <a:bodyPr/>
        <a:lstStyle/>
        <a:p>
          <a:endParaRPr lang="en-US"/>
        </a:p>
      </dgm:t>
    </dgm:pt>
    <dgm:pt modelId="{40FC13D2-F591-4AEA-AF8D-1DAE9FB86863}" type="sibTrans" cxnId="{8BE0A486-D8F6-4E11-B320-A098353E0F9F}">
      <dgm:prSet/>
      <dgm:spPr/>
      <dgm:t>
        <a:bodyPr/>
        <a:lstStyle/>
        <a:p>
          <a:endParaRPr lang="en-US"/>
        </a:p>
      </dgm:t>
    </dgm:pt>
    <dgm:pt modelId="{3A5688B5-E653-498E-93D4-5C0DB1CB4F76}">
      <dgm:prSet/>
      <dgm:spPr/>
      <dgm:t>
        <a:bodyPr/>
        <a:lstStyle/>
        <a:p>
          <a:r>
            <a:rPr lang="en-US" dirty="0"/>
            <a:t>1936-1939</a:t>
          </a:r>
        </a:p>
      </dgm:t>
    </dgm:pt>
    <dgm:pt modelId="{712002F4-85F1-491E-9769-A771A0CFE8FD}" type="parTrans" cxnId="{775F4F7E-4E4A-4178-A61A-2DF73BCBF84B}">
      <dgm:prSet/>
      <dgm:spPr/>
      <dgm:t>
        <a:bodyPr/>
        <a:lstStyle/>
        <a:p>
          <a:endParaRPr lang="en-US"/>
        </a:p>
      </dgm:t>
    </dgm:pt>
    <dgm:pt modelId="{EF23645C-AE5A-4433-9A9F-A123363005EE}" type="sibTrans" cxnId="{775F4F7E-4E4A-4178-A61A-2DF73BCBF84B}">
      <dgm:prSet/>
      <dgm:spPr/>
      <dgm:t>
        <a:bodyPr/>
        <a:lstStyle/>
        <a:p>
          <a:endParaRPr lang="en-US"/>
        </a:p>
      </dgm:t>
    </dgm:pt>
    <dgm:pt modelId="{83E1626F-6927-4E90-9CD3-202A14D3309C}">
      <dgm:prSet/>
      <dgm:spPr/>
      <dgm:t>
        <a:bodyPr/>
        <a:lstStyle/>
        <a:p>
          <a:r>
            <a:rPr lang="en-US" dirty="0"/>
            <a:t>First Intifada</a:t>
          </a:r>
        </a:p>
      </dgm:t>
    </dgm:pt>
    <dgm:pt modelId="{27BB6158-F68C-40CA-B831-598959FE8B9E}" type="parTrans" cxnId="{FA8929CB-8676-4471-8C55-CE7CF7829068}">
      <dgm:prSet/>
      <dgm:spPr/>
      <dgm:t>
        <a:bodyPr/>
        <a:lstStyle/>
        <a:p>
          <a:endParaRPr lang="en-US"/>
        </a:p>
      </dgm:t>
    </dgm:pt>
    <dgm:pt modelId="{17EA5EBB-150D-46F4-8E46-5F25E94536AC}" type="sibTrans" cxnId="{FA8929CB-8676-4471-8C55-CE7CF7829068}">
      <dgm:prSet/>
      <dgm:spPr/>
      <dgm:t>
        <a:bodyPr/>
        <a:lstStyle/>
        <a:p>
          <a:endParaRPr lang="en-US"/>
        </a:p>
      </dgm:t>
    </dgm:pt>
    <dgm:pt modelId="{65A2B04B-D66A-48D2-9989-D0A7393F2DDE}">
      <dgm:prSet/>
      <dgm:spPr/>
      <dgm:t>
        <a:bodyPr/>
        <a:lstStyle/>
        <a:p>
          <a:r>
            <a:rPr lang="en-US" dirty="0"/>
            <a:t>1947-1949</a:t>
          </a:r>
        </a:p>
      </dgm:t>
    </dgm:pt>
    <dgm:pt modelId="{C74E9666-EEC0-458D-8F73-46DA5C84BC2F}" type="parTrans" cxnId="{A320A125-89CC-4160-9E74-82F7D0803A0B}">
      <dgm:prSet/>
      <dgm:spPr/>
      <dgm:t>
        <a:bodyPr/>
        <a:lstStyle/>
        <a:p>
          <a:endParaRPr lang="en-US"/>
        </a:p>
      </dgm:t>
    </dgm:pt>
    <dgm:pt modelId="{38DA410C-0EBD-49CF-94EB-333B58F16346}" type="sibTrans" cxnId="{A320A125-89CC-4160-9E74-82F7D0803A0B}">
      <dgm:prSet/>
      <dgm:spPr/>
      <dgm:t>
        <a:bodyPr/>
        <a:lstStyle/>
        <a:p>
          <a:endParaRPr lang="en-US"/>
        </a:p>
      </dgm:t>
    </dgm:pt>
    <dgm:pt modelId="{5007C30E-84CF-4B4D-A3BA-B64C45071557}">
      <dgm:prSet/>
      <dgm:spPr/>
      <dgm:t>
        <a:bodyPr/>
        <a:lstStyle/>
        <a:p>
          <a:r>
            <a:rPr lang="en-US" dirty="0"/>
            <a:t>Start of Nakba 2.0 and partition of Palestine. </a:t>
          </a:r>
        </a:p>
      </dgm:t>
    </dgm:pt>
    <dgm:pt modelId="{337B8219-0DF1-4F57-9BD6-A2BED617A2AF}" type="parTrans" cxnId="{2D678A0E-50B5-4DA4-BE1B-D0FB0CCED069}">
      <dgm:prSet/>
      <dgm:spPr/>
      <dgm:t>
        <a:bodyPr/>
        <a:lstStyle/>
        <a:p>
          <a:endParaRPr lang="en-US"/>
        </a:p>
      </dgm:t>
    </dgm:pt>
    <dgm:pt modelId="{64E41207-B531-4ACF-A4EF-AB108C0ABF5A}" type="sibTrans" cxnId="{2D678A0E-50B5-4DA4-BE1B-D0FB0CCED069}">
      <dgm:prSet/>
      <dgm:spPr/>
      <dgm:t>
        <a:bodyPr/>
        <a:lstStyle/>
        <a:p>
          <a:endParaRPr lang="en-US"/>
        </a:p>
      </dgm:t>
    </dgm:pt>
    <dgm:pt modelId="{2498ABB2-B3E9-6443-BC89-2AC66ABFEA16}">
      <dgm:prSet/>
      <dgm:spPr/>
      <dgm:t>
        <a:bodyPr/>
        <a:lstStyle/>
        <a:p>
          <a:r>
            <a:rPr lang="en-US" dirty="0"/>
            <a:t>1907</a:t>
          </a:r>
        </a:p>
      </dgm:t>
    </dgm:pt>
    <dgm:pt modelId="{EEAFD226-0741-414C-923E-9D91171D1117}" type="parTrans" cxnId="{CB941E3C-CCE7-324F-9977-83A21F2956D2}">
      <dgm:prSet/>
      <dgm:spPr/>
      <dgm:t>
        <a:bodyPr/>
        <a:lstStyle/>
        <a:p>
          <a:endParaRPr lang="en-GB"/>
        </a:p>
      </dgm:t>
    </dgm:pt>
    <dgm:pt modelId="{C96401A4-E7A1-224A-B817-9381A2747598}" type="sibTrans" cxnId="{CB941E3C-CCE7-324F-9977-83A21F2956D2}">
      <dgm:prSet/>
      <dgm:spPr/>
      <dgm:t>
        <a:bodyPr/>
        <a:lstStyle/>
        <a:p>
          <a:endParaRPr lang="en-GB"/>
        </a:p>
      </dgm:t>
    </dgm:pt>
    <dgm:pt modelId="{84A83149-A25E-A64B-A17A-94400B3FB763}">
      <dgm:prSet/>
      <dgm:spPr/>
      <dgm:t>
        <a:bodyPr/>
        <a:lstStyle/>
        <a:p>
          <a:r>
            <a:rPr lang="en-US" dirty="0"/>
            <a:t>Actual implementation of Zionism (taking over the land and expelling locals) </a:t>
          </a:r>
          <a:r>
            <a:rPr lang="en-GB" dirty="0"/>
            <a:t>60,000 Palestinian farmers were forced to leave their villages after Baron De Rothschild bought 10,000 dunams in Marj-Bin </a:t>
          </a:r>
          <a:r>
            <a:rPr lang="en-GB" dirty="0" err="1"/>
            <a:t>Aamer</a:t>
          </a:r>
          <a:r>
            <a:rPr lang="en-GB" dirty="0"/>
            <a:t>. Start Nakba 01</a:t>
          </a:r>
          <a:endParaRPr lang="en-US" dirty="0"/>
        </a:p>
      </dgm:t>
    </dgm:pt>
    <dgm:pt modelId="{85E15C1C-2A41-EF45-9602-497E146AA62B}" type="parTrans" cxnId="{BEB36882-E6BC-CC48-9554-41D6A2AF83AA}">
      <dgm:prSet/>
      <dgm:spPr/>
      <dgm:t>
        <a:bodyPr/>
        <a:lstStyle/>
        <a:p>
          <a:endParaRPr lang="en-GB"/>
        </a:p>
      </dgm:t>
    </dgm:pt>
    <dgm:pt modelId="{CA3A9111-7E3B-F043-A3FA-A757C6A76454}" type="sibTrans" cxnId="{BEB36882-E6BC-CC48-9554-41D6A2AF83AA}">
      <dgm:prSet/>
      <dgm:spPr/>
      <dgm:t>
        <a:bodyPr/>
        <a:lstStyle/>
        <a:p>
          <a:endParaRPr lang="en-GB"/>
        </a:p>
      </dgm:t>
    </dgm:pt>
    <dgm:pt modelId="{9878BAB8-8BB9-B54D-A70B-B83232C25E1E}">
      <dgm:prSet/>
      <dgm:spPr/>
      <dgm:t>
        <a:bodyPr/>
        <a:lstStyle/>
        <a:p>
          <a:r>
            <a:rPr lang="en-US" dirty="0"/>
            <a:t>1917</a:t>
          </a:r>
        </a:p>
      </dgm:t>
    </dgm:pt>
    <dgm:pt modelId="{A6BFEC50-3247-854B-B379-A5783F6F8489}" type="parTrans" cxnId="{5B4CD2DB-C20A-734C-97D4-CCFB1AFEF58E}">
      <dgm:prSet/>
      <dgm:spPr/>
      <dgm:t>
        <a:bodyPr/>
        <a:lstStyle/>
        <a:p>
          <a:endParaRPr lang="en-GB"/>
        </a:p>
      </dgm:t>
    </dgm:pt>
    <dgm:pt modelId="{9F68D31B-B010-054D-B4B4-8E9FE035C72B}" type="sibTrans" cxnId="{5B4CD2DB-C20A-734C-97D4-CCFB1AFEF58E}">
      <dgm:prSet/>
      <dgm:spPr/>
      <dgm:t>
        <a:bodyPr/>
        <a:lstStyle/>
        <a:p>
          <a:endParaRPr lang="en-GB"/>
        </a:p>
      </dgm:t>
    </dgm:pt>
    <dgm:pt modelId="{462EBB49-2D96-7149-BE08-6BA3E8660C0B}">
      <dgm:prSet/>
      <dgm:spPr/>
      <dgm:t>
        <a:bodyPr/>
        <a:lstStyle/>
        <a:p>
          <a:r>
            <a:rPr lang="en-US" noProof="0" dirty="0"/>
            <a:t>Balfour Declaration: </a:t>
          </a:r>
          <a:r>
            <a:rPr lang="en-US" noProof="0" dirty="0">
              <a:solidFill>
                <a:srgbClr val="C00000"/>
              </a:solidFill>
            </a:rPr>
            <a:t>The Balfour Declaration was the promise of those who did not own to those who have no title, giving away the property of the absent lawful owners</a:t>
          </a:r>
          <a:r>
            <a:rPr lang="en-US" noProof="0" dirty="0"/>
            <a:t> </a:t>
          </a:r>
        </a:p>
      </dgm:t>
    </dgm:pt>
    <dgm:pt modelId="{98414673-12B1-F646-90A3-9AC25F4B699F}" type="parTrans" cxnId="{1B9CCFE2-E43C-EB41-970B-79CD827ABCED}">
      <dgm:prSet/>
      <dgm:spPr/>
      <dgm:t>
        <a:bodyPr/>
        <a:lstStyle/>
        <a:p>
          <a:endParaRPr lang="en-GB"/>
        </a:p>
      </dgm:t>
    </dgm:pt>
    <dgm:pt modelId="{02DD5130-8D03-9343-80B9-E86F93769233}" type="sibTrans" cxnId="{1B9CCFE2-E43C-EB41-970B-79CD827ABCED}">
      <dgm:prSet/>
      <dgm:spPr/>
      <dgm:t>
        <a:bodyPr/>
        <a:lstStyle/>
        <a:p>
          <a:endParaRPr lang="en-GB"/>
        </a:p>
      </dgm:t>
    </dgm:pt>
    <dgm:pt modelId="{87AE7FFD-2030-1640-95E7-884A21CFA17A}">
      <dgm:prSet/>
      <dgm:spPr/>
      <dgm:t>
        <a:bodyPr/>
        <a:lstStyle/>
        <a:p>
          <a:r>
            <a:rPr lang="nb-NO" dirty="0"/>
            <a:t>1920-1936</a:t>
          </a:r>
          <a:endParaRPr lang="en-US" dirty="0"/>
        </a:p>
      </dgm:t>
    </dgm:pt>
    <dgm:pt modelId="{1A96A053-E5DE-284E-855A-343EF6666F65}" type="parTrans" cxnId="{5F9C3DB2-EF34-AF40-BE7A-6179F1869873}">
      <dgm:prSet/>
      <dgm:spPr/>
      <dgm:t>
        <a:bodyPr/>
        <a:lstStyle/>
        <a:p>
          <a:endParaRPr lang="en-GB"/>
        </a:p>
      </dgm:t>
    </dgm:pt>
    <dgm:pt modelId="{F20F5AF1-833B-174B-9863-6E0AC8E5C2FE}" type="sibTrans" cxnId="{5F9C3DB2-EF34-AF40-BE7A-6179F1869873}">
      <dgm:prSet/>
      <dgm:spPr/>
      <dgm:t>
        <a:bodyPr/>
        <a:lstStyle/>
        <a:p>
          <a:endParaRPr lang="en-GB"/>
        </a:p>
      </dgm:t>
    </dgm:pt>
    <dgm:pt modelId="{0E1DA23F-DBA9-2047-A1AF-C77709EEFD4F}">
      <dgm:prSet/>
      <dgm:spPr/>
      <dgm:t>
        <a:bodyPr/>
        <a:lstStyle/>
        <a:p>
          <a:r>
            <a:rPr lang="en-US" noProof="0" dirty="0"/>
            <a:t>Herbert British High Commissioner was appointed. Self-declared Zionist. He was responsible for the practical establishment of Israel.  Massive Jewish emigration to Palestine</a:t>
          </a:r>
        </a:p>
      </dgm:t>
    </dgm:pt>
    <dgm:pt modelId="{42251C68-6267-9C47-A11B-0D494986E629}" type="parTrans" cxnId="{4F06B462-4D70-144B-8FA9-F773F26851F1}">
      <dgm:prSet/>
      <dgm:spPr/>
      <dgm:t>
        <a:bodyPr/>
        <a:lstStyle/>
        <a:p>
          <a:endParaRPr lang="en-GB"/>
        </a:p>
      </dgm:t>
    </dgm:pt>
    <dgm:pt modelId="{FD56A16F-E7D4-4347-8CEE-181079D78CDA}" type="sibTrans" cxnId="{4F06B462-4D70-144B-8FA9-F773F26851F1}">
      <dgm:prSet/>
      <dgm:spPr/>
      <dgm:t>
        <a:bodyPr/>
        <a:lstStyle/>
        <a:p>
          <a:endParaRPr lang="en-GB"/>
        </a:p>
      </dgm:t>
    </dgm:pt>
    <dgm:pt modelId="{0F7EFF3F-4DCE-D64F-B0CD-05A85DFA4042}">
      <dgm:prSet/>
      <dgm:spPr/>
      <dgm:t>
        <a:bodyPr/>
        <a:lstStyle/>
        <a:p>
          <a:r>
            <a:rPr lang="en-US" dirty="0"/>
            <a:t> </a:t>
          </a:r>
        </a:p>
      </dgm:t>
    </dgm:pt>
    <dgm:pt modelId="{BCFEB3F6-96D2-164B-A205-27F8D82F5919}" type="parTrans" cxnId="{4E3A2354-33B3-CE4E-9F1B-EABF28263697}">
      <dgm:prSet/>
      <dgm:spPr/>
      <dgm:t>
        <a:bodyPr/>
        <a:lstStyle/>
        <a:p>
          <a:endParaRPr lang="en-GB"/>
        </a:p>
      </dgm:t>
    </dgm:pt>
    <dgm:pt modelId="{AA6993A5-F7DA-4647-8329-8006B19E6B3A}" type="sibTrans" cxnId="{4E3A2354-33B3-CE4E-9F1B-EABF28263697}">
      <dgm:prSet/>
      <dgm:spPr/>
      <dgm:t>
        <a:bodyPr/>
        <a:lstStyle/>
        <a:p>
          <a:endParaRPr lang="en-GB"/>
        </a:p>
      </dgm:t>
    </dgm:pt>
    <dgm:pt modelId="{A08616F4-65EB-D24F-980A-C56D8A1642D5}">
      <dgm:prSet/>
      <dgm:spPr/>
      <dgm:t>
        <a:bodyPr/>
        <a:lstStyle/>
        <a:p>
          <a:r>
            <a:rPr lang="en-US" dirty="0"/>
            <a:t>2023</a:t>
          </a:r>
        </a:p>
      </dgm:t>
    </dgm:pt>
    <dgm:pt modelId="{6F3F88DB-82A3-A24B-B09B-70CDE5AFF538}" type="parTrans" cxnId="{FD9135D3-984E-B34B-9D5F-6C43AD05AC50}">
      <dgm:prSet/>
      <dgm:spPr/>
      <dgm:t>
        <a:bodyPr/>
        <a:lstStyle/>
        <a:p>
          <a:endParaRPr lang="en-GB"/>
        </a:p>
      </dgm:t>
    </dgm:pt>
    <dgm:pt modelId="{6F6289B4-0372-1A45-B1AB-1D72B52DD1F5}" type="sibTrans" cxnId="{FD9135D3-984E-B34B-9D5F-6C43AD05AC50}">
      <dgm:prSet/>
      <dgm:spPr/>
      <dgm:t>
        <a:bodyPr/>
        <a:lstStyle/>
        <a:p>
          <a:endParaRPr lang="en-GB"/>
        </a:p>
      </dgm:t>
    </dgm:pt>
    <dgm:pt modelId="{AABB1697-9979-5A4E-8F93-A7E4554352BB}">
      <dgm:prSet/>
      <dgm:spPr/>
      <dgm:t>
        <a:bodyPr/>
        <a:lstStyle/>
        <a:p>
          <a:r>
            <a:rPr lang="en-US" dirty="0"/>
            <a:t>The Oslo Accords. Nakba 3.0 </a:t>
          </a:r>
        </a:p>
      </dgm:t>
    </dgm:pt>
    <dgm:pt modelId="{BE9D1D64-38BB-294B-AA63-CBD992B80266}" type="parTrans" cxnId="{3838E898-EC1D-1E4C-A5FE-E7EE116A7BE1}">
      <dgm:prSet/>
      <dgm:spPr/>
      <dgm:t>
        <a:bodyPr/>
        <a:lstStyle/>
        <a:p>
          <a:endParaRPr lang="en-GB"/>
        </a:p>
      </dgm:t>
    </dgm:pt>
    <dgm:pt modelId="{95FB264F-0FB0-1B45-BEF2-E694AA8AC1E6}" type="sibTrans" cxnId="{3838E898-EC1D-1E4C-A5FE-E7EE116A7BE1}">
      <dgm:prSet/>
      <dgm:spPr/>
      <dgm:t>
        <a:bodyPr/>
        <a:lstStyle/>
        <a:p>
          <a:endParaRPr lang="en-GB"/>
        </a:p>
      </dgm:t>
    </dgm:pt>
    <dgm:pt modelId="{988628A3-5A3F-BF42-AA19-5ED833A359D0}">
      <dgm:prSet/>
      <dgm:spPr/>
      <dgm:t>
        <a:bodyPr/>
        <a:lstStyle/>
        <a:p>
          <a:r>
            <a:rPr lang="en-US" dirty="0"/>
            <a:t>The prison break. Beginning of End of Nakba </a:t>
          </a:r>
        </a:p>
      </dgm:t>
    </dgm:pt>
    <dgm:pt modelId="{EF008298-34B4-5944-BABE-CBC0F06FD1A4}" type="parTrans" cxnId="{CAE78E16-7B42-FE46-BCA9-F36B27C8283C}">
      <dgm:prSet/>
      <dgm:spPr/>
      <dgm:t>
        <a:bodyPr/>
        <a:lstStyle/>
        <a:p>
          <a:endParaRPr lang="en-GB"/>
        </a:p>
      </dgm:t>
    </dgm:pt>
    <dgm:pt modelId="{E9F40F8E-75D0-AA4D-986A-05198E315D27}" type="sibTrans" cxnId="{CAE78E16-7B42-FE46-BCA9-F36B27C8283C}">
      <dgm:prSet/>
      <dgm:spPr/>
      <dgm:t>
        <a:bodyPr/>
        <a:lstStyle/>
        <a:p>
          <a:endParaRPr lang="en-GB"/>
        </a:p>
      </dgm:t>
    </dgm:pt>
    <dgm:pt modelId="{F2E3DD0F-5C51-4962-A749-5D21282D0367}">
      <dgm:prSet/>
      <dgm:spPr/>
      <dgm:t>
        <a:bodyPr/>
        <a:lstStyle/>
        <a:p>
          <a:r>
            <a:rPr lang="en-US" dirty="0"/>
            <a:t>1993</a:t>
          </a:r>
        </a:p>
      </dgm:t>
    </dgm:pt>
    <dgm:pt modelId="{346D2D4C-BE30-4906-82AA-54C68300F6A9}" type="sibTrans" cxnId="{D5F2DBA4-981F-4A01-987D-9707916F9BD7}">
      <dgm:prSet/>
      <dgm:spPr/>
      <dgm:t>
        <a:bodyPr/>
        <a:lstStyle/>
        <a:p>
          <a:endParaRPr lang="en-US"/>
        </a:p>
      </dgm:t>
    </dgm:pt>
    <dgm:pt modelId="{36F63BBB-FCE4-4348-A7B9-E5656C7ED859}" type="parTrans" cxnId="{D5F2DBA4-981F-4A01-987D-9707916F9BD7}">
      <dgm:prSet/>
      <dgm:spPr/>
      <dgm:t>
        <a:bodyPr/>
        <a:lstStyle/>
        <a:p>
          <a:endParaRPr lang="en-US"/>
        </a:p>
      </dgm:t>
    </dgm:pt>
    <dgm:pt modelId="{38208669-3708-9041-8407-468E88E34323}" type="pres">
      <dgm:prSet presAssocID="{E0433D70-F96D-4AFE-815F-F8D44CBD5061}" presName="Name0" presStyleCnt="0">
        <dgm:presLayoutVars>
          <dgm:dir/>
          <dgm:animLvl val="lvl"/>
          <dgm:resizeHandles val="exact"/>
        </dgm:presLayoutVars>
      </dgm:prSet>
      <dgm:spPr/>
    </dgm:pt>
    <dgm:pt modelId="{26A62BD2-B64E-1B46-B4AA-BF21722B3870}" type="pres">
      <dgm:prSet presAssocID="{2498ABB2-B3E9-6443-BC89-2AC66ABFEA16}" presName="linNode" presStyleCnt="0"/>
      <dgm:spPr/>
    </dgm:pt>
    <dgm:pt modelId="{D3B14E11-B34F-1743-8968-4C4A3615BBCC}" type="pres">
      <dgm:prSet presAssocID="{2498ABB2-B3E9-6443-BC89-2AC66ABFEA16}" presName="parentText" presStyleLbl="node1" presStyleIdx="0" presStyleCnt="8">
        <dgm:presLayoutVars>
          <dgm:chMax val="1"/>
          <dgm:bulletEnabled val="1"/>
        </dgm:presLayoutVars>
      </dgm:prSet>
      <dgm:spPr/>
    </dgm:pt>
    <dgm:pt modelId="{1384922E-CF8D-3A44-9C81-764D10BE5518}" type="pres">
      <dgm:prSet presAssocID="{2498ABB2-B3E9-6443-BC89-2AC66ABFEA16}" presName="descendantText" presStyleLbl="alignAccFollowNode1" presStyleIdx="0" presStyleCnt="8">
        <dgm:presLayoutVars>
          <dgm:bulletEnabled val="1"/>
        </dgm:presLayoutVars>
      </dgm:prSet>
      <dgm:spPr/>
    </dgm:pt>
    <dgm:pt modelId="{900D3D13-42B3-3A4F-BB3F-7C03F2D3396E}" type="pres">
      <dgm:prSet presAssocID="{C96401A4-E7A1-224A-B817-9381A2747598}" presName="sp" presStyleCnt="0"/>
      <dgm:spPr/>
    </dgm:pt>
    <dgm:pt modelId="{0B5E91A0-59B9-7847-A77F-415400479A66}" type="pres">
      <dgm:prSet presAssocID="{9878BAB8-8BB9-B54D-A70B-B83232C25E1E}" presName="linNode" presStyleCnt="0"/>
      <dgm:spPr/>
    </dgm:pt>
    <dgm:pt modelId="{4903F97F-E1B4-B047-B67A-42278184F228}" type="pres">
      <dgm:prSet presAssocID="{9878BAB8-8BB9-B54D-A70B-B83232C25E1E}" presName="parentText" presStyleLbl="node1" presStyleIdx="1" presStyleCnt="8">
        <dgm:presLayoutVars>
          <dgm:chMax val="1"/>
          <dgm:bulletEnabled val="1"/>
        </dgm:presLayoutVars>
      </dgm:prSet>
      <dgm:spPr/>
    </dgm:pt>
    <dgm:pt modelId="{FDDF0F6E-269F-CE41-AF1C-4A0DD5DC68C8}" type="pres">
      <dgm:prSet presAssocID="{9878BAB8-8BB9-B54D-A70B-B83232C25E1E}" presName="descendantText" presStyleLbl="alignAccFollowNode1" presStyleIdx="1" presStyleCnt="8">
        <dgm:presLayoutVars>
          <dgm:bulletEnabled val="1"/>
        </dgm:presLayoutVars>
      </dgm:prSet>
      <dgm:spPr/>
    </dgm:pt>
    <dgm:pt modelId="{3FC84C4A-C204-3341-ACD4-B9FDB8846037}" type="pres">
      <dgm:prSet presAssocID="{9F68D31B-B010-054D-B4B4-8E9FE035C72B}" presName="sp" presStyleCnt="0"/>
      <dgm:spPr/>
    </dgm:pt>
    <dgm:pt modelId="{B4580CDD-673B-D745-B02B-649E1446AB34}" type="pres">
      <dgm:prSet presAssocID="{87AE7FFD-2030-1640-95E7-884A21CFA17A}" presName="linNode" presStyleCnt="0"/>
      <dgm:spPr/>
    </dgm:pt>
    <dgm:pt modelId="{A2ECA80E-5F9C-EA40-A8DC-EC5B5D48DAEC}" type="pres">
      <dgm:prSet presAssocID="{87AE7FFD-2030-1640-95E7-884A21CFA17A}" presName="parentText" presStyleLbl="node1" presStyleIdx="2" presStyleCnt="8">
        <dgm:presLayoutVars>
          <dgm:chMax val="1"/>
          <dgm:bulletEnabled val="1"/>
        </dgm:presLayoutVars>
      </dgm:prSet>
      <dgm:spPr/>
    </dgm:pt>
    <dgm:pt modelId="{9BF95E93-FFBD-0648-8BE8-34998E9EB778}" type="pres">
      <dgm:prSet presAssocID="{87AE7FFD-2030-1640-95E7-884A21CFA17A}" presName="descendantText" presStyleLbl="alignAccFollowNode1" presStyleIdx="2" presStyleCnt="8">
        <dgm:presLayoutVars>
          <dgm:bulletEnabled val="1"/>
        </dgm:presLayoutVars>
      </dgm:prSet>
      <dgm:spPr/>
    </dgm:pt>
    <dgm:pt modelId="{EE2ACE75-B797-8641-8A90-B25C79148040}" type="pres">
      <dgm:prSet presAssocID="{F20F5AF1-833B-174B-9863-6E0AC8E5C2FE}" presName="sp" presStyleCnt="0"/>
      <dgm:spPr/>
    </dgm:pt>
    <dgm:pt modelId="{A3816089-F181-6945-B874-A1C6766C10CA}" type="pres">
      <dgm:prSet presAssocID="{6F983E5C-515A-4D91-8F74-C28EA5C9EA37}" presName="linNode" presStyleCnt="0"/>
      <dgm:spPr/>
    </dgm:pt>
    <dgm:pt modelId="{12661F87-887F-394C-B85A-F648CBAB0BBD}" type="pres">
      <dgm:prSet presAssocID="{6F983E5C-515A-4D91-8F74-C28EA5C9EA37}" presName="parentText" presStyleLbl="node1" presStyleIdx="3" presStyleCnt="8">
        <dgm:presLayoutVars>
          <dgm:chMax val="1"/>
          <dgm:bulletEnabled val="1"/>
        </dgm:presLayoutVars>
      </dgm:prSet>
      <dgm:spPr/>
    </dgm:pt>
    <dgm:pt modelId="{A187F733-08E6-2846-B1BA-EF465C7160D1}" type="pres">
      <dgm:prSet presAssocID="{6F983E5C-515A-4D91-8F74-C28EA5C9EA37}" presName="descendantText" presStyleLbl="alignAccFollowNode1" presStyleIdx="3" presStyleCnt="8">
        <dgm:presLayoutVars>
          <dgm:bulletEnabled val="1"/>
        </dgm:presLayoutVars>
      </dgm:prSet>
      <dgm:spPr/>
    </dgm:pt>
    <dgm:pt modelId="{FD59B8D3-BE37-9B49-B9F7-DB5B2C9A39C5}" type="pres">
      <dgm:prSet presAssocID="{1FBB56E9-7964-43C4-8230-1738BB61082E}" presName="sp" presStyleCnt="0"/>
      <dgm:spPr/>
    </dgm:pt>
    <dgm:pt modelId="{531AAED6-C9A2-C84F-963C-6AE9662B70D0}" type="pres">
      <dgm:prSet presAssocID="{3A5688B5-E653-498E-93D4-5C0DB1CB4F76}" presName="linNode" presStyleCnt="0"/>
      <dgm:spPr/>
    </dgm:pt>
    <dgm:pt modelId="{79A0B6E5-BE36-EA40-9D2A-C460FA93005A}" type="pres">
      <dgm:prSet presAssocID="{3A5688B5-E653-498E-93D4-5C0DB1CB4F76}" presName="parentText" presStyleLbl="node1" presStyleIdx="4" presStyleCnt="8">
        <dgm:presLayoutVars>
          <dgm:chMax val="1"/>
          <dgm:bulletEnabled val="1"/>
        </dgm:presLayoutVars>
      </dgm:prSet>
      <dgm:spPr/>
    </dgm:pt>
    <dgm:pt modelId="{478772EE-85DD-1643-B0FB-B701FD95FEAB}" type="pres">
      <dgm:prSet presAssocID="{3A5688B5-E653-498E-93D4-5C0DB1CB4F76}" presName="descendantText" presStyleLbl="alignAccFollowNode1" presStyleIdx="4" presStyleCnt="8">
        <dgm:presLayoutVars>
          <dgm:bulletEnabled val="1"/>
        </dgm:presLayoutVars>
      </dgm:prSet>
      <dgm:spPr/>
    </dgm:pt>
    <dgm:pt modelId="{ABEA1918-6238-6C49-80D0-3AFBF580F63B}" type="pres">
      <dgm:prSet presAssocID="{EF23645C-AE5A-4433-9A9F-A123363005EE}" presName="sp" presStyleCnt="0"/>
      <dgm:spPr/>
    </dgm:pt>
    <dgm:pt modelId="{61C60BEA-703A-AD4F-A22E-463F64359D7A}" type="pres">
      <dgm:prSet presAssocID="{65A2B04B-D66A-48D2-9989-D0A7393F2DDE}" presName="linNode" presStyleCnt="0"/>
      <dgm:spPr/>
    </dgm:pt>
    <dgm:pt modelId="{E4B341B7-AED0-9A4D-A382-191519F11574}" type="pres">
      <dgm:prSet presAssocID="{65A2B04B-D66A-48D2-9989-D0A7393F2DDE}" presName="parentText" presStyleLbl="node1" presStyleIdx="5" presStyleCnt="8">
        <dgm:presLayoutVars>
          <dgm:chMax val="1"/>
          <dgm:bulletEnabled val="1"/>
        </dgm:presLayoutVars>
      </dgm:prSet>
      <dgm:spPr/>
    </dgm:pt>
    <dgm:pt modelId="{61E11165-80E0-1E47-A5C3-76F1C48F152A}" type="pres">
      <dgm:prSet presAssocID="{65A2B04B-D66A-48D2-9989-D0A7393F2DDE}" presName="descendantText" presStyleLbl="alignAccFollowNode1" presStyleIdx="5" presStyleCnt="8" custLinFactNeighborX="422">
        <dgm:presLayoutVars>
          <dgm:bulletEnabled val="1"/>
        </dgm:presLayoutVars>
      </dgm:prSet>
      <dgm:spPr/>
    </dgm:pt>
    <dgm:pt modelId="{F26D9AB7-4024-3547-9131-86775C42351B}" type="pres">
      <dgm:prSet presAssocID="{38DA410C-0EBD-49CF-94EB-333B58F16346}" presName="sp" presStyleCnt="0"/>
      <dgm:spPr/>
    </dgm:pt>
    <dgm:pt modelId="{07439E85-2415-5442-87AC-7880761D5A1D}" type="pres">
      <dgm:prSet presAssocID="{F2E3DD0F-5C51-4962-A749-5D21282D0367}" presName="linNode" presStyleCnt="0"/>
      <dgm:spPr/>
    </dgm:pt>
    <dgm:pt modelId="{9B3B4424-42EE-9447-9EDF-DB6A4A5C9089}" type="pres">
      <dgm:prSet presAssocID="{F2E3DD0F-5C51-4962-A749-5D21282D0367}" presName="parentText" presStyleLbl="node1" presStyleIdx="6" presStyleCnt="8" custLinFactNeighborX="-1027" custLinFactNeighborY="4555">
        <dgm:presLayoutVars>
          <dgm:chMax val="1"/>
          <dgm:bulletEnabled val="1"/>
        </dgm:presLayoutVars>
      </dgm:prSet>
      <dgm:spPr/>
    </dgm:pt>
    <dgm:pt modelId="{045CDB84-5A35-BA45-8C00-91774D39B7D0}" type="pres">
      <dgm:prSet presAssocID="{F2E3DD0F-5C51-4962-A749-5D21282D0367}" presName="descendantText" presStyleLbl="alignAccFollowNode1" presStyleIdx="6" presStyleCnt="8">
        <dgm:presLayoutVars>
          <dgm:bulletEnabled val="1"/>
        </dgm:presLayoutVars>
      </dgm:prSet>
      <dgm:spPr/>
    </dgm:pt>
    <dgm:pt modelId="{0473F837-ACA2-FE4F-A28B-2231F45F06CB}" type="pres">
      <dgm:prSet presAssocID="{346D2D4C-BE30-4906-82AA-54C68300F6A9}" presName="sp" presStyleCnt="0"/>
      <dgm:spPr/>
    </dgm:pt>
    <dgm:pt modelId="{E1A4A110-19E8-474C-9AE3-2C8EB738AC72}" type="pres">
      <dgm:prSet presAssocID="{A08616F4-65EB-D24F-980A-C56D8A1642D5}" presName="linNode" presStyleCnt="0"/>
      <dgm:spPr/>
    </dgm:pt>
    <dgm:pt modelId="{A94A22F7-0036-1F4C-BC5E-8F18F78BA426}" type="pres">
      <dgm:prSet presAssocID="{A08616F4-65EB-D24F-980A-C56D8A1642D5}" presName="parentText" presStyleLbl="node1" presStyleIdx="7" presStyleCnt="8">
        <dgm:presLayoutVars>
          <dgm:chMax val="1"/>
          <dgm:bulletEnabled val="1"/>
        </dgm:presLayoutVars>
      </dgm:prSet>
      <dgm:spPr/>
    </dgm:pt>
    <dgm:pt modelId="{5F72049F-8442-184B-A9DE-086300C4DF87}" type="pres">
      <dgm:prSet presAssocID="{A08616F4-65EB-D24F-980A-C56D8A1642D5}" presName="descendantText" presStyleLbl="alignAccFollowNode1" presStyleIdx="7" presStyleCnt="8">
        <dgm:presLayoutVars>
          <dgm:bulletEnabled val="1"/>
        </dgm:presLayoutVars>
      </dgm:prSet>
      <dgm:spPr/>
    </dgm:pt>
  </dgm:ptLst>
  <dgm:cxnLst>
    <dgm:cxn modelId="{D221DD05-F5AD-814F-B899-22E2DD0D4683}" type="presOf" srcId="{83E1626F-6927-4E90-9CD3-202A14D3309C}" destId="{478772EE-85DD-1643-B0FB-B701FD95FEAB}" srcOrd="0" destOrd="0" presId="urn:microsoft.com/office/officeart/2005/8/layout/vList5"/>
    <dgm:cxn modelId="{7124450B-B0B2-294B-9FEB-BA288A6FCF59}" type="presOf" srcId="{65A2B04B-D66A-48D2-9989-D0A7393F2DDE}" destId="{E4B341B7-AED0-9A4D-A382-191519F11574}" srcOrd="0" destOrd="0" presId="urn:microsoft.com/office/officeart/2005/8/layout/vList5"/>
    <dgm:cxn modelId="{2D678A0E-50B5-4DA4-BE1B-D0FB0CCED069}" srcId="{65A2B04B-D66A-48D2-9989-D0A7393F2DDE}" destId="{5007C30E-84CF-4B4D-A3BA-B64C45071557}" srcOrd="0" destOrd="0" parTransId="{337B8219-0DF1-4F57-9BD6-A2BED617A2AF}" sibTransId="{64E41207-B531-4ACF-A4EF-AB108C0ABF5A}"/>
    <dgm:cxn modelId="{26A5AA0E-3C20-4147-971F-7F941273AC02}" type="presOf" srcId="{A08616F4-65EB-D24F-980A-C56D8A1642D5}" destId="{A94A22F7-0036-1F4C-BC5E-8F18F78BA426}" srcOrd="0" destOrd="0" presId="urn:microsoft.com/office/officeart/2005/8/layout/vList5"/>
    <dgm:cxn modelId="{CAE78E16-7B42-FE46-BCA9-F36B27C8283C}" srcId="{A08616F4-65EB-D24F-980A-C56D8A1642D5}" destId="{988628A3-5A3F-BF42-AA19-5ED833A359D0}" srcOrd="0" destOrd="0" parTransId="{EF008298-34B4-5944-BABE-CBC0F06FD1A4}" sibTransId="{E9F40F8E-75D0-AA4D-986A-05198E315D27}"/>
    <dgm:cxn modelId="{A320A125-89CC-4160-9E74-82F7D0803A0B}" srcId="{E0433D70-F96D-4AFE-815F-F8D44CBD5061}" destId="{65A2B04B-D66A-48D2-9989-D0A7393F2DDE}" srcOrd="5" destOrd="0" parTransId="{C74E9666-EEC0-458D-8F73-46DA5C84BC2F}" sibTransId="{38DA410C-0EBD-49CF-94EB-333B58F16346}"/>
    <dgm:cxn modelId="{722E2C26-2463-E640-BDDC-CD1D2A0A0B5A}" type="presOf" srcId="{84A83149-A25E-A64B-A17A-94400B3FB763}" destId="{1384922E-CF8D-3A44-9C81-764D10BE5518}" srcOrd="0" destOrd="0" presId="urn:microsoft.com/office/officeart/2005/8/layout/vList5"/>
    <dgm:cxn modelId="{9C9ABA36-752A-5F4C-A34E-7BA4EBA6E60F}" type="presOf" srcId="{3A5688B5-E653-498E-93D4-5C0DB1CB4F76}" destId="{79A0B6E5-BE36-EA40-9D2A-C460FA93005A}" srcOrd="0" destOrd="0" presId="urn:microsoft.com/office/officeart/2005/8/layout/vList5"/>
    <dgm:cxn modelId="{CB941E3C-CCE7-324F-9977-83A21F2956D2}" srcId="{E0433D70-F96D-4AFE-815F-F8D44CBD5061}" destId="{2498ABB2-B3E9-6443-BC89-2AC66ABFEA16}" srcOrd="0" destOrd="0" parTransId="{EEAFD226-0741-414C-923E-9D91171D1117}" sibTransId="{C96401A4-E7A1-224A-B817-9381A2747598}"/>
    <dgm:cxn modelId="{B8DBB650-9A49-2C4F-AFA3-A2216733E789}" type="presOf" srcId="{2498ABB2-B3E9-6443-BC89-2AC66ABFEA16}" destId="{D3B14E11-B34F-1743-8968-4C4A3615BBCC}" srcOrd="0" destOrd="0" presId="urn:microsoft.com/office/officeart/2005/8/layout/vList5"/>
    <dgm:cxn modelId="{8DA21451-2F20-7441-8249-764DC007E72F}" type="presOf" srcId="{6F983E5C-515A-4D91-8F74-C28EA5C9EA37}" destId="{12661F87-887F-394C-B85A-F648CBAB0BBD}" srcOrd="0" destOrd="0" presId="urn:microsoft.com/office/officeart/2005/8/layout/vList5"/>
    <dgm:cxn modelId="{4E3A2354-33B3-CE4E-9F1B-EABF28263697}" srcId="{87AE7FFD-2030-1640-95E7-884A21CFA17A}" destId="{0F7EFF3F-4DCE-D64F-B0CD-05A85DFA4042}" srcOrd="1" destOrd="0" parTransId="{BCFEB3F6-96D2-164B-A205-27F8D82F5919}" sibTransId="{AA6993A5-F7DA-4647-8329-8006B19E6B3A}"/>
    <dgm:cxn modelId="{2DCC0D60-912B-6748-A152-EFA28625873A}" type="presOf" srcId="{E0433D70-F96D-4AFE-815F-F8D44CBD5061}" destId="{38208669-3708-9041-8407-468E88E34323}" srcOrd="0" destOrd="0" presId="urn:microsoft.com/office/officeart/2005/8/layout/vList5"/>
    <dgm:cxn modelId="{4F06B462-4D70-144B-8FA9-F773F26851F1}" srcId="{87AE7FFD-2030-1640-95E7-884A21CFA17A}" destId="{0E1DA23F-DBA9-2047-A1AF-C77709EEFD4F}" srcOrd="0" destOrd="0" parTransId="{42251C68-6267-9C47-A11B-0D494986E629}" sibTransId="{FD56A16F-E7D4-4347-8CEE-181079D78CDA}"/>
    <dgm:cxn modelId="{775F4F7E-4E4A-4178-A61A-2DF73BCBF84B}" srcId="{E0433D70-F96D-4AFE-815F-F8D44CBD5061}" destId="{3A5688B5-E653-498E-93D4-5C0DB1CB4F76}" srcOrd="4" destOrd="0" parTransId="{712002F4-85F1-491E-9769-A771A0CFE8FD}" sibTransId="{EF23645C-AE5A-4433-9A9F-A123363005EE}"/>
    <dgm:cxn modelId="{BEB36882-E6BC-CC48-9554-41D6A2AF83AA}" srcId="{2498ABB2-B3E9-6443-BC89-2AC66ABFEA16}" destId="{84A83149-A25E-A64B-A17A-94400B3FB763}" srcOrd="0" destOrd="0" parTransId="{85E15C1C-2A41-EF45-9602-497E146AA62B}" sibTransId="{CA3A9111-7E3B-F043-A3FA-A757C6A76454}"/>
    <dgm:cxn modelId="{8BE0A486-D8F6-4E11-B320-A098353E0F9F}" srcId="{6F983E5C-515A-4D91-8F74-C28EA5C9EA37}" destId="{60108F26-68D8-4724-B6E3-A5BAA0469334}" srcOrd="0" destOrd="0" parTransId="{21F7E811-F88C-4F83-8759-73651E946600}" sibTransId="{40FC13D2-F591-4AEA-AF8D-1DAE9FB86863}"/>
    <dgm:cxn modelId="{0B34FD96-51C8-1B41-BAEB-2E7B5CEBEC53}" type="presOf" srcId="{87AE7FFD-2030-1640-95E7-884A21CFA17A}" destId="{A2ECA80E-5F9C-EA40-A8DC-EC5B5D48DAEC}" srcOrd="0" destOrd="0" presId="urn:microsoft.com/office/officeart/2005/8/layout/vList5"/>
    <dgm:cxn modelId="{8998E798-E802-2545-B661-5B46FFDC29CD}" type="presOf" srcId="{9878BAB8-8BB9-B54D-A70B-B83232C25E1E}" destId="{4903F97F-E1B4-B047-B67A-42278184F228}" srcOrd="0" destOrd="0" presId="urn:microsoft.com/office/officeart/2005/8/layout/vList5"/>
    <dgm:cxn modelId="{3838E898-EC1D-1E4C-A5FE-E7EE116A7BE1}" srcId="{F2E3DD0F-5C51-4962-A749-5D21282D0367}" destId="{AABB1697-9979-5A4E-8F93-A7E4554352BB}" srcOrd="0" destOrd="0" parTransId="{BE9D1D64-38BB-294B-AA63-CBD992B80266}" sibTransId="{95FB264F-0FB0-1B45-BEF2-E694AA8AC1E6}"/>
    <dgm:cxn modelId="{D5F2DBA4-981F-4A01-987D-9707916F9BD7}" srcId="{E0433D70-F96D-4AFE-815F-F8D44CBD5061}" destId="{F2E3DD0F-5C51-4962-A749-5D21282D0367}" srcOrd="6" destOrd="0" parTransId="{36F63BBB-FCE4-4348-A7B9-E5656C7ED859}" sibTransId="{346D2D4C-BE30-4906-82AA-54C68300F6A9}"/>
    <dgm:cxn modelId="{3F3A03A5-79A9-2D42-8C70-169DCB740891}" type="presOf" srcId="{0E1DA23F-DBA9-2047-A1AF-C77709EEFD4F}" destId="{9BF95E93-FFBD-0648-8BE8-34998E9EB778}" srcOrd="0" destOrd="0" presId="urn:microsoft.com/office/officeart/2005/8/layout/vList5"/>
    <dgm:cxn modelId="{ABA5A2A8-878C-3540-B9C3-8D88812ED71B}" type="presOf" srcId="{AABB1697-9979-5A4E-8F93-A7E4554352BB}" destId="{045CDB84-5A35-BA45-8C00-91774D39B7D0}" srcOrd="0" destOrd="0" presId="urn:microsoft.com/office/officeart/2005/8/layout/vList5"/>
    <dgm:cxn modelId="{5F9C3DB2-EF34-AF40-BE7A-6179F1869873}" srcId="{E0433D70-F96D-4AFE-815F-F8D44CBD5061}" destId="{87AE7FFD-2030-1640-95E7-884A21CFA17A}" srcOrd="2" destOrd="0" parTransId="{1A96A053-E5DE-284E-855A-343EF6666F65}" sibTransId="{F20F5AF1-833B-174B-9863-6E0AC8E5C2FE}"/>
    <dgm:cxn modelId="{F2896CBC-BD9A-344D-B911-7792F06C5D66}" type="presOf" srcId="{60108F26-68D8-4724-B6E3-A5BAA0469334}" destId="{A187F733-08E6-2846-B1BA-EF465C7160D1}" srcOrd="0" destOrd="0" presId="urn:microsoft.com/office/officeart/2005/8/layout/vList5"/>
    <dgm:cxn modelId="{FA8929CB-8676-4471-8C55-CE7CF7829068}" srcId="{3A5688B5-E653-498E-93D4-5C0DB1CB4F76}" destId="{83E1626F-6927-4E90-9CD3-202A14D3309C}" srcOrd="0" destOrd="0" parTransId="{27BB6158-F68C-40CA-B831-598959FE8B9E}" sibTransId="{17EA5EBB-150D-46F4-8E46-5F25E94536AC}"/>
    <dgm:cxn modelId="{B67BBFCF-893E-7A47-99A7-F5C61BB4CBA9}" type="presOf" srcId="{5007C30E-84CF-4B4D-A3BA-B64C45071557}" destId="{61E11165-80E0-1E47-A5C3-76F1C48F152A}" srcOrd="0" destOrd="0" presId="urn:microsoft.com/office/officeart/2005/8/layout/vList5"/>
    <dgm:cxn modelId="{FD9135D3-984E-B34B-9D5F-6C43AD05AC50}" srcId="{E0433D70-F96D-4AFE-815F-F8D44CBD5061}" destId="{A08616F4-65EB-D24F-980A-C56D8A1642D5}" srcOrd="7" destOrd="0" parTransId="{6F3F88DB-82A3-A24B-B09B-70CDE5AFF538}" sibTransId="{6F6289B4-0372-1A45-B1AB-1D72B52DD1F5}"/>
    <dgm:cxn modelId="{CAD173D5-FBF3-5D47-A819-C3EB369EDA81}" type="presOf" srcId="{988628A3-5A3F-BF42-AA19-5ED833A359D0}" destId="{5F72049F-8442-184B-A9DE-086300C4DF87}" srcOrd="0" destOrd="0" presId="urn:microsoft.com/office/officeart/2005/8/layout/vList5"/>
    <dgm:cxn modelId="{CA9DCCD5-5772-064C-8D69-ED441AB4A298}" type="presOf" srcId="{0F7EFF3F-4DCE-D64F-B0CD-05A85DFA4042}" destId="{9BF95E93-FFBD-0648-8BE8-34998E9EB778}" srcOrd="0" destOrd="1" presId="urn:microsoft.com/office/officeart/2005/8/layout/vList5"/>
    <dgm:cxn modelId="{7768A9D8-8D4B-3545-B26B-10D2268E144F}" type="presOf" srcId="{F2E3DD0F-5C51-4962-A749-5D21282D0367}" destId="{9B3B4424-42EE-9447-9EDF-DB6A4A5C9089}" srcOrd="0" destOrd="0" presId="urn:microsoft.com/office/officeart/2005/8/layout/vList5"/>
    <dgm:cxn modelId="{5B4CD2DB-C20A-734C-97D4-CCFB1AFEF58E}" srcId="{E0433D70-F96D-4AFE-815F-F8D44CBD5061}" destId="{9878BAB8-8BB9-B54D-A70B-B83232C25E1E}" srcOrd="1" destOrd="0" parTransId="{A6BFEC50-3247-854B-B379-A5783F6F8489}" sibTransId="{9F68D31B-B010-054D-B4B4-8E9FE035C72B}"/>
    <dgm:cxn modelId="{1B9CCFE2-E43C-EB41-970B-79CD827ABCED}" srcId="{9878BAB8-8BB9-B54D-A70B-B83232C25E1E}" destId="{462EBB49-2D96-7149-BE08-6BA3E8660C0B}" srcOrd="0" destOrd="0" parTransId="{98414673-12B1-F646-90A3-9AC25F4B699F}" sibTransId="{02DD5130-8D03-9343-80B9-E86F93769233}"/>
    <dgm:cxn modelId="{590E01E6-AEC1-4CAF-A6EA-F032B86C0B97}" srcId="{E0433D70-F96D-4AFE-815F-F8D44CBD5061}" destId="{6F983E5C-515A-4D91-8F74-C28EA5C9EA37}" srcOrd="3" destOrd="0" parTransId="{FFFAC80E-D9A2-43BE-B259-4B34CC33C512}" sibTransId="{1FBB56E9-7964-43C4-8230-1738BB61082E}"/>
    <dgm:cxn modelId="{4D6EF4F3-D029-4B4A-B58C-DAE333A1E02E}" type="presOf" srcId="{462EBB49-2D96-7149-BE08-6BA3E8660C0B}" destId="{FDDF0F6E-269F-CE41-AF1C-4A0DD5DC68C8}" srcOrd="0" destOrd="0" presId="urn:microsoft.com/office/officeart/2005/8/layout/vList5"/>
    <dgm:cxn modelId="{B11738E2-54FF-2A4B-9F97-127FC838B9B8}" type="presParOf" srcId="{38208669-3708-9041-8407-468E88E34323}" destId="{26A62BD2-B64E-1B46-B4AA-BF21722B3870}" srcOrd="0" destOrd="0" presId="urn:microsoft.com/office/officeart/2005/8/layout/vList5"/>
    <dgm:cxn modelId="{A5A4BAA1-4347-FC48-BE84-8991692A4653}" type="presParOf" srcId="{26A62BD2-B64E-1B46-B4AA-BF21722B3870}" destId="{D3B14E11-B34F-1743-8968-4C4A3615BBCC}" srcOrd="0" destOrd="0" presId="urn:microsoft.com/office/officeart/2005/8/layout/vList5"/>
    <dgm:cxn modelId="{4D6CC258-3732-004A-BD34-723B8306B65D}" type="presParOf" srcId="{26A62BD2-B64E-1B46-B4AA-BF21722B3870}" destId="{1384922E-CF8D-3A44-9C81-764D10BE5518}" srcOrd="1" destOrd="0" presId="urn:microsoft.com/office/officeart/2005/8/layout/vList5"/>
    <dgm:cxn modelId="{8A251EC5-053D-CC46-86F5-6992E6A5C0F0}" type="presParOf" srcId="{38208669-3708-9041-8407-468E88E34323}" destId="{900D3D13-42B3-3A4F-BB3F-7C03F2D3396E}" srcOrd="1" destOrd="0" presId="urn:microsoft.com/office/officeart/2005/8/layout/vList5"/>
    <dgm:cxn modelId="{F4C3D289-477D-F94E-8175-59456080D2D9}" type="presParOf" srcId="{38208669-3708-9041-8407-468E88E34323}" destId="{0B5E91A0-59B9-7847-A77F-415400479A66}" srcOrd="2" destOrd="0" presId="urn:microsoft.com/office/officeart/2005/8/layout/vList5"/>
    <dgm:cxn modelId="{0885750E-B9E7-B64C-A66A-064D8F1BF6BE}" type="presParOf" srcId="{0B5E91A0-59B9-7847-A77F-415400479A66}" destId="{4903F97F-E1B4-B047-B67A-42278184F228}" srcOrd="0" destOrd="0" presId="urn:microsoft.com/office/officeart/2005/8/layout/vList5"/>
    <dgm:cxn modelId="{E19305B7-4B70-D04D-A640-20E4AA3625E2}" type="presParOf" srcId="{0B5E91A0-59B9-7847-A77F-415400479A66}" destId="{FDDF0F6E-269F-CE41-AF1C-4A0DD5DC68C8}" srcOrd="1" destOrd="0" presId="urn:microsoft.com/office/officeart/2005/8/layout/vList5"/>
    <dgm:cxn modelId="{0DF60A19-0CD7-DD4C-970B-86F852083BFD}" type="presParOf" srcId="{38208669-3708-9041-8407-468E88E34323}" destId="{3FC84C4A-C204-3341-ACD4-B9FDB8846037}" srcOrd="3" destOrd="0" presId="urn:microsoft.com/office/officeart/2005/8/layout/vList5"/>
    <dgm:cxn modelId="{D17FDEFE-83C5-1642-96A8-6EC02D8A6E39}" type="presParOf" srcId="{38208669-3708-9041-8407-468E88E34323}" destId="{B4580CDD-673B-D745-B02B-649E1446AB34}" srcOrd="4" destOrd="0" presId="urn:microsoft.com/office/officeart/2005/8/layout/vList5"/>
    <dgm:cxn modelId="{DE850F48-CAF5-4E43-9D26-C690697F5929}" type="presParOf" srcId="{B4580CDD-673B-D745-B02B-649E1446AB34}" destId="{A2ECA80E-5F9C-EA40-A8DC-EC5B5D48DAEC}" srcOrd="0" destOrd="0" presId="urn:microsoft.com/office/officeart/2005/8/layout/vList5"/>
    <dgm:cxn modelId="{360DAC30-AEF0-4747-BE1D-F1B2AED7E124}" type="presParOf" srcId="{B4580CDD-673B-D745-B02B-649E1446AB34}" destId="{9BF95E93-FFBD-0648-8BE8-34998E9EB778}" srcOrd="1" destOrd="0" presId="urn:microsoft.com/office/officeart/2005/8/layout/vList5"/>
    <dgm:cxn modelId="{07E7DCBE-1CBD-F14A-8083-A4B3C5A1C1CD}" type="presParOf" srcId="{38208669-3708-9041-8407-468E88E34323}" destId="{EE2ACE75-B797-8641-8A90-B25C79148040}" srcOrd="5" destOrd="0" presId="urn:microsoft.com/office/officeart/2005/8/layout/vList5"/>
    <dgm:cxn modelId="{83B7B5DB-0AFC-D948-B027-97EB46F72E78}" type="presParOf" srcId="{38208669-3708-9041-8407-468E88E34323}" destId="{A3816089-F181-6945-B874-A1C6766C10CA}" srcOrd="6" destOrd="0" presId="urn:microsoft.com/office/officeart/2005/8/layout/vList5"/>
    <dgm:cxn modelId="{566251FF-D3DD-8F42-9F1B-CDF3171DA8BC}" type="presParOf" srcId="{A3816089-F181-6945-B874-A1C6766C10CA}" destId="{12661F87-887F-394C-B85A-F648CBAB0BBD}" srcOrd="0" destOrd="0" presId="urn:microsoft.com/office/officeart/2005/8/layout/vList5"/>
    <dgm:cxn modelId="{702FC84B-0ED2-574C-810A-D0F07CBF078C}" type="presParOf" srcId="{A3816089-F181-6945-B874-A1C6766C10CA}" destId="{A187F733-08E6-2846-B1BA-EF465C7160D1}" srcOrd="1" destOrd="0" presId="urn:microsoft.com/office/officeart/2005/8/layout/vList5"/>
    <dgm:cxn modelId="{58D99A43-248D-6044-A49D-A9157D7298EB}" type="presParOf" srcId="{38208669-3708-9041-8407-468E88E34323}" destId="{FD59B8D3-BE37-9B49-B9F7-DB5B2C9A39C5}" srcOrd="7" destOrd="0" presId="urn:microsoft.com/office/officeart/2005/8/layout/vList5"/>
    <dgm:cxn modelId="{55EE81C5-CB9C-4A45-A739-D030FF1AFC70}" type="presParOf" srcId="{38208669-3708-9041-8407-468E88E34323}" destId="{531AAED6-C9A2-C84F-963C-6AE9662B70D0}" srcOrd="8" destOrd="0" presId="urn:microsoft.com/office/officeart/2005/8/layout/vList5"/>
    <dgm:cxn modelId="{64941E30-C698-CB4F-8B0E-C04A626CCDD9}" type="presParOf" srcId="{531AAED6-C9A2-C84F-963C-6AE9662B70D0}" destId="{79A0B6E5-BE36-EA40-9D2A-C460FA93005A}" srcOrd="0" destOrd="0" presId="urn:microsoft.com/office/officeart/2005/8/layout/vList5"/>
    <dgm:cxn modelId="{70EB10EA-F34B-F142-B62F-4980879A8AAE}" type="presParOf" srcId="{531AAED6-C9A2-C84F-963C-6AE9662B70D0}" destId="{478772EE-85DD-1643-B0FB-B701FD95FEAB}" srcOrd="1" destOrd="0" presId="urn:microsoft.com/office/officeart/2005/8/layout/vList5"/>
    <dgm:cxn modelId="{379CBAAE-1575-6F4E-9F2E-326F722D5490}" type="presParOf" srcId="{38208669-3708-9041-8407-468E88E34323}" destId="{ABEA1918-6238-6C49-80D0-3AFBF580F63B}" srcOrd="9" destOrd="0" presId="urn:microsoft.com/office/officeart/2005/8/layout/vList5"/>
    <dgm:cxn modelId="{3727C47C-EB77-0646-BBBC-1B396D98C262}" type="presParOf" srcId="{38208669-3708-9041-8407-468E88E34323}" destId="{61C60BEA-703A-AD4F-A22E-463F64359D7A}" srcOrd="10" destOrd="0" presId="urn:microsoft.com/office/officeart/2005/8/layout/vList5"/>
    <dgm:cxn modelId="{0FB8B219-85BC-5C4C-ABB5-817E7795225A}" type="presParOf" srcId="{61C60BEA-703A-AD4F-A22E-463F64359D7A}" destId="{E4B341B7-AED0-9A4D-A382-191519F11574}" srcOrd="0" destOrd="0" presId="urn:microsoft.com/office/officeart/2005/8/layout/vList5"/>
    <dgm:cxn modelId="{99AAD527-D9E6-CA4B-84E6-0586136335CA}" type="presParOf" srcId="{61C60BEA-703A-AD4F-A22E-463F64359D7A}" destId="{61E11165-80E0-1E47-A5C3-76F1C48F152A}" srcOrd="1" destOrd="0" presId="urn:microsoft.com/office/officeart/2005/8/layout/vList5"/>
    <dgm:cxn modelId="{11595527-7276-144A-93EE-775E23D0343A}" type="presParOf" srcId="{38208669-3708-9041-8407-468E88E34323}" destId="{F26D9AB7-4024-3547-9131-86775C42351B}" srcOrd="11" destOrd="0" presId="urn:microsoft.com/office/officeart/2005/8/layout/vList5"/>
    <dgm:cxn modelId="{29D946B8-1781-BA4F-9D2C-A61FAE5AE9BC}" type="presParOf" srcId="{38208669-3708-9041-8407-468E88E34323}" destId="{07439E85-2415-5442-87AC-7880761D5A1D}" srcOrd="12" destOrd="0" presId="urn:microsoft.com/office/officeart/2005/8/layout/vList5"/>
    <dgm:cxn modelId="{1D397BE0-3DFD-6149-B1FD-A310F701F440}" type="presParOf" srcId="{07439E85-2415-5442-87AC-7880761D5A1D}" destId="{9B3B4424-42EE-9447-9EDF-DB6A4A5C9089}" srcOrd="0" destOrd="0" presId="urn:microsoft.com/office/officeart/2005/8/layout/vList5"/>
    <dgm:cxn modelId="{7609C9C4-C7BE-1A4D-BEEB-D6FCCA00BB61}" type="presParOf" srcId="{07439E85-2415-5442-87AC-7880761D5A1D}" destId="{045CDB84-5A35-BA45-8C00-91774D39B7D0}" srcOrd="1" destOrd="0" presId="urn:microsoft.com/office/officeart/2005/8/layout/vList5"/>
    <dgm:cxn modelId="{615EB705-B5E0-C54A-8560-D18EAF6CB429}" type="presParOf" srcId="{38208669-3708-9041-8407-468E88E34323}" destId="{0473F837-ACA2-FE4F-A28B-2231F45F06CB}" srcOrd="13" destOrd="0" presId="urn:microsoft.com/office/officeart/2005/8/layout/vList5"/>
    <dgm:cxn modelId="{33A9B7ED-F8D3-AF44-9D16-A0276550BACC}" type="presParOf" srcId="{38208669-3708-9041-8407-468E88E34323}" destId="{E1A4A110-19E8-474C-9AE3-2C8EB738AC72}" srcOrd="14" destOrd="0" presId="urn:microsoft.com/office/officeart/2005/8/layout/vList5"/>
    <dgm:cxn modelId="{C3BB8E17-904D-0A42-A2CD-B1613DD05D36}" type="presParOf" srcId="{E1A4A110-19E8-474C-9AE3-2C8EB738AC72}" destId="{A94A22F7-0036-1F4C-BC5E-8F18F78BA426}" srcOrd="0" destOrd="0" presId="urn:microsoft.com/office/officeart/2005/8/layout/vList5"/>
    <dgm:cxn modelId="{62D58752-6AC6-7B4B-82A9-18F6EA6AE14A}" type="presParOf" srcId="{E1A4A110-19E8-474C-9AE3-2C8EB738AC72}" destId="{5F72049F-8442-184B-A9DE-086300C4DF8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5030D2-F0F7-AE4E-BF62-10FF0420988F}">
      <dsp:nvSpPr>
        <dsp:cNvPr id="0" name=""/>
        <dsp:cNvSpPr/>
      </dsp:nvSpPr>
      <dsp:spPr>
        <a:xfrm>
          <a:off x="1527595" y="1757"/>
          <a:ext cx="3658361" cy="1829180"/>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US" sz="2100" kern="1200" dirty="0"/>
            <a:t>Israel as a settler colonial project was conceived as early as 1799 and it is a part of a many colonization attempts in many  parts of the world.</a:t>
          </a:r>
        </a:p>
      </dsp:txBody>
      <dsp:txXfrm>
        <a:off x="1581170" y="55332"/>
        <a:ext cx="3551211" cy="1722030"/>
      </dsp:txXfrm>
    </dsp:sp>
    <dsp:sp modelId="{E0FB95C2-35B3-5C43-8CC6-2B66FAEA3712}">
      <dsp:nvSpPr>
        <dsp:cNvPr id="0" name=""/>
        <dsp:cNvSpPr/>
      </dsp:nvSpPr>
      <dsp:spPr>
        <a:xfrm>
          <a:off x="1893431" y="1830938"/>
          <a:ext cx="365836" cy="1371885"/>
        </a:xfrm>
        <a:custGeom>
          <a:avLst/>
          <a:gdLst/>
          <a:ahLst/>
          <a:cxnLst/>
          <a:rect l="0" t="0" r="0" b="0"/>
          <a:pathLst>
            <a:path>
              <a:moveTo>
                <a:pt x="0" y="0"/>
              </a:moveTo>
              <a:lnTo>
                <a:pt x="0" y="1371885"/>
              </a:lnTo>
              <a:lnTo>
                <a:pt x="365836" y="1371885"/>
              </a:lnTo>
            </a:path>
          </a:pathLst>
        </a:cu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3EA2932-ED76-9D48-B83E-EE3369B5E871}">
      <dsp:nvSpPr>
        <dsp:cNvPr id="0" name=""/>
        <dsp:cNvSpPr/>
      </dsp:nvSpPr>
      <dsp:spPr>
        <a:xfrm>
          <a:off x="2259267" y="2288233"/>
          <a:ext cx="2926689" cy="1829180"/>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b="0" i="0" kern="1200" dirty="0"/>
            <a:t>Between 1885 and 1914, Britain controlled  nearly 30% of Africa's population</a:t>
          </a:r>
          <a:endParaRPr lang="en-US" sz="2300" kern="1200" dirty="0"/>
        </a:p>
      </dsp:txBody>
      <dsp:txXfrm>
        <a:off x="2312842" y="2341808"/>
        <a:ext cx="2819539" cy="17220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AE871-DB35-C942-B46C-D78B43683DB5}">
      <dsp:nvSpPr>
        <dsp:cNvPr id="0" name=""/>
        <dsp:cNvSpPr/>
      </dsp:nvSpPr>
      <dsp:spPr>
        <a:xfrm>
          <a:off x="2096280" y="1217827"/>
          <a:ext cx="2634599" cy="1915682"/>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This project would have never existed without the continues complicity of imperial powers </a:t>
          </a:r>
        </a:p>
      </dsp:txBody>
      <dsp:txXfrm>
        <a:off x="2152388" y="1273935"/>
        <a:ext cx="2522383" cy="1803466"/>
      </dsp:txXfrm>
    </dsp:sp>
    <dsp:sp modelId="{DB3EC7F8-D18E-364C-B4C9-1F8CAF80AB95}">
      <dsp:nvSpPr>
        <dsp:cNvPr id="0" name=""/>
        <dsp:cNvSpPr/>
      </dsp:nvSpPr>
      <dsp:spPr>
        <a:xfrm rot="18289469">
          <a:off x="4335102" y="1390975"/>
          <a:ext cx="1845395" cy="54492"/>
        </a:xfrm>
        <a:custGeom>
          <a:avLst/>
          <a:gdLst/>
          <a:ahLst/>
          <a:cxnLst/>
          <a:rect l="0" t="0" r="0" b="0"/>
          <a:pathLst>
            <a:path>
              <a:moveTo>
                <a:pt x="0" y="27246"/>
              </a:moveTo>
              <a:lnTo>
                <a:pt x="1845395" y="27246"/>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5211665" y="1372086"/>
        <a:ext cx="92269" cy="92269"/>
      </dsp:txXfrm>
    </dsp:sp>
    <dsp:sp modelId="{CACDDC80-0CB0-4B4A-A310-0DC169D8D89D}">
      <dsp:nvSpPr>
        <dsp:cNvPr id="0" name=""/>
        <dsp:cNvSpPr/>
      </dsp:nvSpPr>
      <dsp:spPr>
        <a:xfrm>
          <a:off x="5784719" y="2124"/>
          <a:ext cx="2634599" cy="1317299"/>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A colonial structure that persists to this day in the West.</a:t>
          </a:r>
        </a:p>
      </dsp:txBody>
      <dsp:txXfrm>
        <a:off x="5823301" y="40706"/>
        <a:ext cx="2557435" cy="1240135"/>
      </dsp:txXfrm>
    </dsp:sp>
    <dsp:sp modelId="{25C88060-0762-C043-B694-CC2938C4D788}">
      <dsp:nvSpPr>
        <dsp:cNvPr id="0" name=""/>
        <dsp:cNvSpPr/>
      </dsp:nvSpPr>
      <dsp:spPr>
        <a:xfrm>
          <a:off x="4730880" y="2148422"/>
          <a:ext cx="1053839" cy="54492"/>
        </a:xfrm>
        <a:custGeom>
          <a:avLst/>
          <a:gdLst/>
          <a:ahLst/>
          <a:cxnLst/>
          <a:rect l="0" t="0" r="0" b="0"/>
          <a:pathLst>
            <a:path>
              <a:moveTo>
                <a:pt x="0" y="27246"/>
              </a:moveTo>
              <a:lnTo>
                <a:pt x="1053839" y="27246"/>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5231454" y="2149323"/>
        <a:ext cx="52691" cy="52691"/>
      </dsp:txXfrm>
    </dsp:sp>
    <dsp:sp modelId="{7A11552D-DC7C-5D48-9BD8-0F5ECAE4200C}">
      <dsp:nvSpPr>
        <dsp:cNvPr id="0" name=""/>
        <dsp:cNvSpPr/>
      </dsp:nvSpPr>
      <dsp:spPr>
        <a:xfrm>
          <a:off x="5784719" y="1517019"/>
          <a:ext cx="2634599" cy="1317299"/>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The West portray Isreal  within the framework of Western democratic tradition. Legitimizing its actions as self-defense</a:t>
          </a:r>
        </a:p>
      </dsp:txBody>
      <dsp:txXfrm>
        <a:off x="5823301" y="1555601"/>
        <a:ext cx="2557435" cy="1240135"/>
      </dsp:txXfrm>
    </dsp:sp>
    <dsp:sp modelId="{16EF8C6D-5DB9-FA4D-8B59-C12D63F1648F}">
      <dsp:nvSpPr>
        <dsp:cNvPr id="0" name=""/>
        <dsp:cNvSpPr/>
      </dsp:nvSpPr>
      <dsp:spPr>
        <a:xfrm rot="3310531">
          <a:off x="4335102" y="2905870"/>
          <a:ext cx="1845395" cy="54492"/>
        </a:xfrm>
        <a:custGeom>
          <a:avLst/>
          <a:gdLst/>
          <a:ahLst/>
          <a:cxnLst/>
          <a:rect l="0" t="0" r="0" b="0"/>
          <a:pathLst>
            <a:path>
              <a:moveTo>
                <a:pt x="0" y="27246"/>
              </a:moveTo>
              <a:lnTo>
                <a:pt x="1845395" y="27246"/>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5211665" y="2886981"/>
        <a:ext cx="92269" cy="92269"/>
      </dsp:txXfrm>
    </dsp:sp>
    <dsp:sp modelId="{0703D9CB-A752-5844-9AE4-38DBEAC50FA8}">
      <dsp:nvSpPr>
        <dsp:cNvPr id="0" name=""/>
        <dsp:cNvSpPr/>
      </dsp:nvSpPr>
      <dsp:spPr>
        <a:xfrm>
          <a:off x="5784719" y="3031913"/>
          <a:ext cx="2634599" cy="1317299"/>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Zionists web of power has become an integral part of the political and economic landscape in the West</a:t>
          </a:r>
        </a:p>
      </dsp:txBody>
      <dsp:txXfrm>
        <a:off x="5823301" y="3070495"/>
        <a:ext cx="2557435" cy="12401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38E027-EF05-E849-87E6-38E6556588F6}">
      <dsp:nvSpPr>
        <dsp:cNvPr id="0" name=""/>
        <dsp:cNvSpPr/>
      </dsp:nvSpPr>
      <dsp:spPr>
        <a:xfrm>
          <a:off x="254609" y="2336668"/>
          <a:ext cx="2036877"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1917</a:t>
          </a:r>
        </a:p>
      </dsp:txBody>
      <dsp:txXfrm>
        <a:off x="254609" y="2336668"/>
        <a:ext cx="2036877" cy="491701"/>
      </dsp:txXfrm>
    </dsp:sp>
    <dsp:sp modelId="{1B9D8960-4AC3-5844-AEE6-0408AEDFA579}">
      <dsp:nvSpPr>
        <dsp:cNvPr id="0" name=""/>
        <dsp:cNvSpPr/>
      </dsp:nvSpPr>
      <dsp:spPr>
        <a:xfrm>
          <a:off x="0" y="2088642"/>
          <a:ext cx="5092194" cy="17405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238FD5-73CA-B84C-9829-6647A4132441}">
      <dsp:nvSpPr>
        <dsp:cNvPr id="0" name=""/>
        <dsp:cNvSpPr/>
      </dsp:nvSpPr>
      <dsp:spPr>
        <a:xfrm>
          <a:off x="152765" y="741903"/>
          <a:ext cx="2240565" cy="60701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Balfour Declaration</a:t>
          </a:r>
        </a:p>
      </dsp:txBody>
      <dsp:txXfrm>
        <a:off x="152765" y="741903"/>
        <a:ext cx="2240565" cy="607011"/>
      </dsp:txXfrm>
    </dsp:sp>
    <dsp:sp modelId="{7276257F-6A3A-AF4A-B06A-58B992E98EFE}">
      <dsp:nvSpPr>
        <dsp:cNvPr id="0" name=""/>
        <dsp:cNvSpPr/>
      </dsp:nvSpPr>
      <dsp:spPr>
        <a:xfrm>
          <a:off x="1273048" y="1348914"/>
          <a:ext cx="0" cy="739727"/>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2E710723-1DB9-854F-9835-ED5681644211}">
      <dsp:nvSpPr>
        <dsp:cNvPr id="0" name=""/>
        <dsp:cNvSpPr/>
      </dsp:nvSpPr>
      <dsp:spPr>
        <a:xfrm>
          <a:off x="2800706" y="1522968"/>
          <a:ext cx="2036877"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1918</a:t>
          </a:r>
        </a:p>
      </dsp:txBody>
      <dsp:txXfrm>
        <a:off x="2800706" y="1522968"/>
        <a:ext cx="2036877" cy="491701"/>
      </dsp:txXfrm>
    </dsp:sp>
    <dsp:sp modelId="{8FBF406D-3A91-A34D-A699-A8CF3692CD03}">
      <dsp:nvSpPr>
        <dsp:cNvPr id="0" name=""/>
        <dsp:cNvSpPr/>
      </dsp:nvSpPr>
      <dsp:spPr>
        <a:xfrm>
          <a:off x="2698862" y="3002423"/>
          <a:ext cx="2240565" cy="1138146"/>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the number of Jews increased to 50,000 and the Palestinians were at 500,000</a:t>
          </a:r>
        </a:p>
      </dsp:txBody>
      <dsp:txXfrm>
        <a:off x="2698862" y="3002423"/>
        <a:ext cx="2240565" cy="1138146"/>
      </dsp:txXfrm>
    </dsp:sp>
    <dsp:sp modelId="{7FF16902-31DE-3E4B-AD4D-DC961CCD796C}">
      <dsp:nvSpPr>
        <dsp:cNvPr id="0" name=""/>
        <dsp:cNvSpPr/>
      </dsp:nvSpPr>
      <dsp:spPr>
        <a:xfrm>
          <a:off x="3819145" y="2262695"/>
          <a:ext cx="0" cy="739727"/>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A6C91F89-8289-2948-8A18-7ADA54076373}">
      <dsp:nvSpPr>
        <dsp:cNvPr id="0" name=""/>
        <dsp:cNvSpPr/>
      </dsp:nvSpPr>
      <dsp:spPr>
        <a:xfrm>
          <a:off x="1218656" y="2121277"/>
          <a:ext cx="108783" cy="108783"/>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3DA56CB6-C58F-C94D-A9D9-F4337D4A1F14}">
      <dsp:nvSpPr>
        <dsp:cNvPr id="0" name=""/>
        <dsp:cNvSpPr/>
      </dsp:nvSpPr>
      <dsp:spPr>
        <a:xfrm>
          <a:off x="3764753" y="2121277"/>
          <a:ext cx="108783" cy="108783"/>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84922E-CF8D-3A44-9C81-764D10BE5518}">
      <dsp:nvSpPr>
        <dsp:cNvPr id="0" name=""/>
        <dsp:cNvSpPr/>
      </dsp:nvSpPr>
      <dsp:spPr>
        <a:xfrm rot="5400000">
          <a:off x="4865156" y="-2148344"/>
          <a:ext cx="361788" cy="474922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22860" bIns="11430" numCol="1" spcCol="1270" anchor="ctr" anchorCtr="0">
          <a:noAutofit/>
        </a:bodyPr>
        <a:lstStyle/>
        <a:p>
          <a:pPr marL="57150" lvl="1" indent="-57150" algn="l" defTabSz="266700">
            <a:lnSpc>
              <a:spcPct val="90000"/>
            </a:lnSpc>
            <a:spcBef>
              <a:spcPct val="0"/>
            </a:spcBef>
            <a:spcAft>
              <a:spcPct val="15000"/>
            </a:spcAft>
            <a:buChar char="•"/>
          </a:pPr>
          <a:r>
            <a:rPr lang="en-US" sz="600" kern="1200" dirty="0"/>
            <a:t>Actual implementation of Zionism (taking over the land and expelling locals) </a:t>
          </a:r>
          <a:r>
            <a:rPr lang="en-GB" sz="600" kern="1200" dirty="0"/>
            <a:t>60,000 Palestinian farmers were forced to leave their villages after Baron De Rothschild bought 10,000 dunams in Marj-Bin </a:t>
          </a:r>
          <a:r>
            <a:rPr lang="en-GB" sz="600" kern="1200" dirty="0" err="1"/>
            <a:t>Aamer</a:t>
          </a:r>
          <a:r>
            <a:rPr lang="en-GB" sz="600" kern="1200" dirty="0"/>
            <a:t>. Start Nakba 01</a:t>
          </a:r>
          <a:endParaRPr lang="en-US" sz="600" kern="1200" dirty="0"/>
        </a:p>
      </dsp:txBody>
      <dsp:txXfrm rot="-5400000">
        <a:off x="2671439" y="63034"/>
        <a:ext cx="4731563" cy="326466"/>
      </dsp:txXfrm>
    </dsp:sp>
    <dsp:sp modelId="{D3B14E11-B34F-1743-8968-4C4A3615BBCC}">
      <dsp:nvSpPr>
        <dsp:cNvPr id="0" name=""/>
        <dsp:cNvSpPr/>
      </dsp:nvSpPr>
      <dsp:spPr>
        <a:xfrm>
          <a:off x="0" y="149"/>
          <a:ext cx="2671438" cy="45223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t>1907</a:t>
          </a:r>
        </a:p>
      </dsp:txBody>
      <dsp:txXfrm>
        <a:off x="22076" y="22225"/>
        <a:ext cx="2627286" cy="408084"/>
      </dsp:txXfrm>
    </dsp:sp>
    <dsp:sp modelId="{FDDF0F6E-269F-CE41-AF1C-4A0DD5DC68C8}">
      <dsp:nvSpPr>
        <dsp:cNvPr id="0" name=""/>
        <dsp:cNvSpPr/>
      </dsp:nvSpPr>
      <dsp:spPr>
        <a:xfrm rot="5400000">
          <a:off x="4865156" y="-1673496"/>
          <a:ext cx="361788" cy="474922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22860" bIns="11430" numCol="1" spcCol="1270" anchor="ctr" anchorCtr="0">
          <a:noAutofit/>
        </a:bodyPr>
        <a:lstStyle/>
        <a:p>
          <a:pPr marL="57150" lvl="1" indent="-57150" algn="l" defTabSz="266700">
            <a:lnSpc>
              <a:spcPct val="90000"/>
            </a:lnSpc>
            <a:spcBef>
              <a:spcPct val="0"/>
            </a:spcBef>
            <a:spcAft>
              <a:spcPct val="15000"/>
            </a:spcAft>
            <a:buChar char="•"/>
          </a:pPr>
          <a:r>
            <a:rPr lang="en-US" sz="600" kern="1200" noProof="0" dirty="0"/>
            <a:t>Balfour Declaration: </a:t>
          </a:r>
          <a:r>
            <a:rPr lang="en-US" sz="600" kern="1200" noProof="0" dirty="0">
              <a:solidFill>
                <a:srgbClr val="C00000"/>
              </a:solidFill>
            </a:rPr>
            <a:t>The Balfour Declaration was the promise of those who did not own to those who have no title, giving away the property of the absent lawful owners</a:t>
          </a:r>
          <a:r>
            <a:rPr lang="en-US" sz="600" kern="1200" noProof="0" dirty="0"/>
            <a:t> </a:t>
          </a:r>
        </a:p>
      </dsp:txBody>
      <dsp:txXfrm rot="-5400000">
        <a:off x="2671439" y="537882"/>
        <a:ext cx="4731563" cy="326466"/>
      </dsp:txXfrm>
    </dsp:sp>
    <dsp:sp modelId="{4903F97F-E1B4-B047-B67A-42278184F228}">
      <dsp:nvSpPr>
        <dsp:cNvPr id="0" name=""/>
        <dsp:cNvSpPr/>
      </dsp:nvSpPr>
      <dsp:spPr>
        <a:xfrm>
          <a:off x="0" y="474997"/>
          <a:ext cx="2671438" cy="45223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t>1917</a:t>
          </a:r>
        </a:p>
      </dsp:txBody>
      <dsp:txXfrm>
        <a:off x="22076" y="497073"/>
        <a:ext cx="2627286" cy="408084"/>
      </dsp:txXfrm>
    </dsp:sp>
    <dsp:sp modelId="{9BF95E93-FFBD-0648-8BE8-34998E9EB778}">
      <dsp:nvSpPr>
        <dsp:cNvPr id="0" name=""/>
        <dsp:cNvSpPr/>
      </dsp:nvSpPr>
      <dsp:spPr>
        <a:xfrm rot="5400000">
          <a:off x="4865156" y="-1198648"/>
          <a:ext cx="361788" cy="474922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22860" bIns="11430" numCol="1" spcCol="1270" anchor="ctr" anchorCtr="0">
          <a:noAutofit/>
        </a:bodyPr>
        <a:lstStyle/>
        <a:p>
          <a:pPr marL="57150" lvl="1" indent="-57150" algn="l" defTabSz="266700">
            <a:lnSpc>
              <a:spcPct val="90000"/>
            </a:lnSpc>
            <a:spcBef>
              <a:spcPct val="0"/>
            </a:spcBef>
            <a:spcAft>
              <a:spcPct val="15000"/>
            </a:spcAft>
            <a:buChar char="•"/>
          </a:pPr>
          <a:r>
            <a:rPr lang="en-US" sz="600" kern="1200" noProof="0" dirty="0"/>
            <a:t>Herbert British High Commissioner was appointed. Self-declared Zionist. He was responsible for the practical establishment of Israel.  Massive Jewish emigration to Palestine</a:t>
          </a:r>
        </a:p>
        <a:p>
          <a:pPr marL="57150" lvl="1" indent="-57150" algn="l" defTabSz="266700">
            <a:lnSpc>
              <a:spcPct val="90000"/>
            </a:lnSpc>
            <a:spcBef>
              <a:spcPct val="0"/>
            </a:spcBef>
            <a:spcAft>
              <a:spcPct val="15000"/>
            </a:spcAft>
            <a:buChar char="•"/>
          </a:pPr>
          <a:r>
            <a:rPr lang="en-US" sz="600" kern="1200" dirty="0"/>
            <a:t> </a:t>
          </a:r>
        </a:p>
      </dsp:txBody>
      <dsp:txXfrm rot="-5400000">
        <a:off x="2671439" y="1012730"/>
        <a:ext cx="4731563" cy="326466"/>
      </dsp:txXfrm>
    </dsp:sp>
    <dsp:sp modelId="{A2ECA80E-5F9C-EA40-A8DC-EC5B5D48DAEC}">
      <dsp:nvSpPr>
        <dsp:cNvPr id="0" name=""/>
        <dsp:cNvSpPr/>
      </dsp:nvSpPr>
      <dsp:spPr>
        <a:xfrm>
          <a:off x="0" y="949845"/>
          <a:ext cx="2671438" cy="45223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nb-NO" sz="2200" kern="1200" dirty="0"/>
            <a:t>1920-1936</a:t>
          </a:r>
          <a:endParaRPr lang="en-US" sz="2200" kern="1200" dirty="0"/>
        </a:p>
      </dsp:txBody>
      <dsp:txXfrm>
        <a:off x="22076" y="971921"/>
        <a:ext cx="2627286" cy="408084"/>
      </dsp:txXfrm>
    </dsp:sp>
    <dsp:sp modelId="{A187F733-08E6-2846-B1BA-EF465C7160D1}">
      <dsp:nvSpPr>
        <dsp:cNvPr id="0" name=""/>
        <dsp:cNvSpPr/>
      </dsp:nvSpPr>
      <dsp:spPr>
        <a:xfrm rot="5400000">
          <a:off x="4865156" y="-723800"/>
          <a:ext cx="361788" cy="474922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22860" bIns="11430" numCol="1" spcCol="1270" anchor="ctr" anchorCtr="0">
          <a:noAutofit/>
        </a:bodyPr>
        <a:lstStyle/>
        <a:p>
          <a:pPr marL="57150" lvl="1" indent="-57150" algn="l" defTabSz="266700">
            <a:lnSpc>
              <a:spcPct val="90000"/>
            </a:lnSpc>
            <a:spcBef>
              <a:spcPct val="0"/>
            </a:spcBef>
            <a:spcAft>
              <a:spcPct val="15000"/>
            </a:spcAft>
            <a:buChar char="•"/>
          </a:pPr>
          <a:r>
            <a:rPr lang="en-GB" sz="600" kern="1200" dirty="0"/>
            <a:t> start of armed Palestinian resistance. Led by </a:t>
          </a:r>
          <a:r>
            <a:rPr lang="en-GB" sz="600" kern="1200" dirty="0" err="1"/>
            <a:t>Izz</a:t>
          </a:r>
          <a:r>
            <a:rPr lang="en-GB" sz="600" kern="1200" dirty="0"/>
            <a:t> al-Din al-</a:t>
          </a:r>
          <a:r>
            <a:rPr lang="en-GB" sz="600" kern="1200" dirty="0" err="1"/>
            <a:t>Qassam</a:t>
          </a:r>
          <a:r>
            <a:rPr lang="en-GB" sz="600" kern="1200" dirty="0"/>
            <a:t>. Al-</a:t>
          </a:r>
          <a:r>
            <a:rPr lang="en-GB" sz="600" kern="1200" dirty="0" err="1"/>
            <a:t>Qassam</a:t>
          </a:r>
          <a:r>
            <a:rPr lang="en-GB" sz="600" kern="1200" dirty="0"/>
            <a:t> was killed by the British in 1935</a:t>
          </a:r>
          <a:endParaRPr lang="en-US" sz="600" kern="1200" dirty="0"/>
        </a:p>
      </dsp:txBody>
      <dsp:txXfrm rot="-5400000">
        <a:off x="2671439" y="1487578"/>
        <a:ext cx="4731563" cy="326466"/>
      </dsp:txXfrm>
    </dsp:sp>
    <dsp:sp modelId="{12661F87-887F-394C-B85A-F648CBAB0BBD}">
      <dsp:nvSpPr>
        <dsp:cNvPr id="0" name=""/>
        <dsp:cNvSpPr/>
      </dsp:nvSpPr>
      <dsp:spPr>
        <a:xfrm>
          <a:off x="0" y="1424693"/>
          <a:ext cx="2671438" cy="45223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t>1920-1935</a:t>
          </a:r>
        </a:p>
      </dsp:txBody>
      <dsp:txXfrm>
        <a:off x="22076" y="1446769"/>
        <a:ext cx="2627286" cy="408084"/>
      </dsp:txXfrm>
    </dsp:sp>
    <dsp:sp modelId="{478772EE-85DD-1643-B0FB-B701FD95FEAB}">
      <dsp:nvSpPr>
        <dsp:cNvPr id="0" name=""/>
        <dsp:cNvSpPr/>
      </dsp:nvSpPr>
      <dsp:spPr>
        <a:xfrm rot="5400000">
          <a:off x="4865156" y="-248952"/>
          <a:ext cx="361788" cy="474922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22860" bIns="11430" numCol="1" spcCol="1270" anchor="ctr" anchorCtr="0">
          <a:noAutofit/>
        </a:bodyPr>
        <a:lstStyle/>
        <a:p>
          <a:pPr marL="57150" lvl="1" indent="-57150" algn="l" defTabSz="266700">
            <a:lnSpc>
              <a:spcPct val="90000"/>
            </a:lnSpc>
            <a:spcBef>
              <a:spcPct val="0"/>
            </a:spcBef>
            <a:spcAft>
              <a:spcPct val="15000"/>
            </a:spcAft>
            <a:buChar char="•"/>
          </a:pPr>
          <a:r>
            <a:rPr lang="en-US" sz="600" kern="1200" dirty="0"/>
            <a:t>First Intifada</a:t>
          </a:r>
        </a:p>
      </dsp:txBody>
      <dsp:txXfrm rot="-5400000">
        <a:off x="2671439" y="1962426"/>
        <a:ext cx="4731563" cy="326466"/>
      </dsp:txXfrm>
    </dsp:sp>
    <dsp:sp modelId="{79A0B6E5-BE36-EA40-9D2A-C460FA93005A}">
      <dsp:nvSpPr>
        <dsp:cNvPr id="0" name=""/>
        <dsp:cNvSpPr/>
      </dsp:nvSpPr>
      <dsp:spPr>
        <a:xfrm>
          <a:off x="0" y="1899541"/>
          <a:ext cx="2671438" cy="45223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t>1936-1939</a:t>
          </a:r>
        </a:p>
      </dsp:txBody>
      <dsp:txXfrm>
        <a:off x="22076" y="1921617"/>
        <a:ext cx="2627286" cy="408084"/>
      </dsp:txXfrm>
    </dsp:sp>
    <dsp:sp modelId="{61E11165-80E0-1E47-A5C3-76F1C48F152A}">
      <dsp:nvSpPr>
        <dsp:cNvPr id="0" name=""/>
        <dsp:cNvSpPr/>
      </dsp:nvSpPr>
      <dsp:spPr>
        <a:xfrm rot="5400000">
          <a:off x="4865156" y="225895"/>
          <a:ext cx="361788" cy="474922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22860" bIns="11430" numCol="1" spcCol="1270" anchor="ctr" anchorCtr="0">
          <a:noAutofit/>
        </a:bodyPr>
        <a:lstStyle/>
        <a:p>
          <a:pPr marL="57150" lvl="1" indent="-57150" algn="l" defTabSz="266700">
            <a:lnSpc>
              <a:spcPct val="90000"/>
            </a:lnSpc>
            <a:spcBef>
              <a:spcPct val="0"/>
            </a:spcBef>
            <a:spcAft>
              <a:spcPct val="15000"/>
            </a:spcAft>
            <a:buChar char="•"/>
          </a:pPr>
          <a:r>
            <a:rPr lang="en-US" sz="600" kern="1200" dirty="0"/>
            <a:t>Start of Nakba 2.0 and partition of Palestine. </a:t>
          </a:r>
        </a:p>
      </dsp:txBody>
      <dsp:txXfrm rot="-5400000">
        <a:off x="2671439" y="2437274"/>
        <a:ext cx="4731563" cy="326466"/>
      </dsp:txXfrm>
    </dsp:sp>
    <dsp:sp modelId="{E4B341B7-AED0-9A4D-A382-191519F11574}">
      <dsp:nvSpPr>
        <dsp:cNvPr id="0" name=""/>
        <dsp:cNvSpPr/>
      </dsp:nvSpPr>
      <dsp:spPr>
        <a:xfrm>
          <a:off x="0" y="2374389"/>
          <a:ext cx="2671438" cy="45223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t>1947-1949</a:t>
          </a:r>
        </a:p>
      </dsp:txBody>
      <dsp:txXfrm>
        <a:off x="22076" y="2396465"/>
        <a:ext cx="2627286" cy="408084"/>
      </dsp:txXfrm>
    </dsp:sp>
    <dsp:sp modelId="{045CDB84-5A35-BA45-8C00-91774D39B7D0}">
      <dsp:nvSpPr>
        <dsp:cNvPr id="0" name=""/>
        <dsp:cNvSpPr/>
      </dsp:nvSpPr>
      <dsp:spPr>
        <a:xfrm rot="5400000">
          <a:off x="4865156" y="700743"/>
          <a:ext cx="361788" cy="474922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22860" bIns="11430" numCol="1" spcCol="1270" anchor="ctr" anchorCtr="0">
          <a:noAutofit/>
        </a:bodyPr>
        <a:lstStyle/>
        <a:p>
          <a:pPr marL="57150" lvl="1" indent="-57150" algn="l" defTabSz="266700">
            <a:lnSpc>
              <a:spcPct val="90000"/>
            </a:lnSpc>
            <a:spcBef>
              <a:spcPct val="0"/>
            </a:spcBef>
            <a:spcAft>
              <a:spcPct val="15000"/>
            </a:spcAft>
            <a:buChar char="•"/>
          </a:pPr>
          <a:r>
            <a:rPr lang="en-US" sz="600" kern="1200" dirty="0"/>
            <a:t>The Oslo Accords. Nakba 3.0 </a:t>
          </a:r>
        </a:p>
      </dsp:txBody>
      <dsp:txXfrm rot="-5400000">
        <a:off x="2671439" y="2912122"/>
        <a:ext cx="4731563" cy="326466"/>
      </dsp:txXfrm>
    </dsp:sp>
    <dsp:sp modelId="{9B3B4424-42EE-9447-9EDF-DB6A4A5C9089}">
      <dsp:nvSpPr>
        <dsp:cNvPr id="0" name=""/>
        <dsp:cNvSpPr/>
      </dsp:nvSpPr>
      <dsp:spPr>
        <a:xfrm>
          <a:off x="0" y="2869837"/>
          <a:ext cx="2671438" cy="45223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t>1993</a:t>
          </a:r>
        </a:p>
      </dsp:txBody>
      <dsp:txXfrm>
        <a:off x="22076" y="2891913"/>
        <a:ext cx="2627286" cy="408084"/>
      </dsp:txXfrm>
    </dsp:sp>
    <dsp:sp modelId="{5F72049F-8442-184B-A9DE-086300C4DF87}">
      <dsp:nvSpPr>
        <dsp:cNvPr id="0" name=""/>
        <dsp:cNvSpPr/>
      </dsp:nvSpPr>
      <dsp:spPr>
        <a:xfrm rot="5400000">
          <a:off x="4865156" y="1175591"/>
          <a:ext cx="361788" cy="474922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22860" bIns="11430" numCol="1" spcCol="1270" anchor="ctr" anchorCtr="0">
          <a:noAutofit/>
        </a:bodyPr>
        <a:lstStyle/>
        <a:p>
          <a:pPr marL="57150" lvl="1" indent="-57150" algn="l" defTabSz="266700">
            <a:lnSpc>
              <a:spcPct val="90000"/>
            </a:lnSpc>
            <a:spcBef>
              <a:spcPct val="0"/>
            </a:spcBef>
            <a:spcAft>
              <a:spcPct val="15000"/>
            </a:spcAft>
            <a:buChar char="•"/>
          </a:pPr>
          <a:r>
            <a:rPr lang="en-US" sz="600" kern="1200" dirty="0"/>
            <a:t>The prison break. Beginning of End of Nakba </a:t>
          </a:r>
        </a:p>
      </dsp:txBody>
      <dsp:txXfrm rot="-5400000">
        <a:off x="2671439" y="3386970"/>
        <a:ext cx="4731563" cy="326466"/>
      </dsp:txXfrm>
    </dsp:sp>
    <dsp:sp modelId="{A94A22F7-0036-1F4C-BC5E-8F18F78BA426}">
      <dsp:nvSpPr>
        <dsp:cNvPr id="0" name=""/>
        <dsp:cNvSpPr/>
      </dsp:nvSpPr>
      <dsp:spPr>
        <a:xfrm>
          <a:off x="0" y="3324085"/>
          <a:ext cx="2671438" cy="45223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t>2023</a:t>
          </a:r>
        </a:p>
      </dsp:txBody>
      <dsp:txXfrm>
        <a:off x="22076" y="3346161"/>
        <a:ext cx="2627286" cy="40808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57722-C9B4-744D-8B3C-5DCABD2EC2C2}" type="datetimeFigureOut">
              <a:rPr lang="nb-NO" smtClean="0"/>
              <a:t>17.03.2025</a:t>
            </a:fld>
            <a:endParaRPr lang="nb-N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2D0AC4-89C8-EF40-BF71-6980A94526C6}" type="slidenum">
              <a:rPr lang="nb-NO" smtClean="0"/>
              <a:t>‹#›</a:t>
            </a:fld>
            <a:endParaRPr lang="nb-NO"/>
          </a:p>
        </p:txBody>
      </p:sp>
    </p:spTree>
    <p:extLst>
      <p:ext uri="{BB962C8B-B14F-4D97-AF65-F5344CB8AC3E}">
        <p14:creationId xmlns:p14="http://schemas.microsoft.com/office/powerpoint/2010/main" val="3678932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502D0AC4-89C8-EF40-BF71-6980A94526C6}" type="slidenum">
              <a:rPr lang="nb-NO" smtClean="0"/>
              <a:t>5</a:t>
            </a:fld>
            <a:endParaRPr lang="nb-NO"/>
          </a:p>
        </p:txBody>
      </p:sp>
    </p:spTree>
    <p:extLst>
      <p:ext uri="{BB962C8B-B14F-4D97-AF65-F5344CB8AC3E}">
        <p14:creationId xmlns:p14="http://schemas.microsoft.com/office/powerpoint/2010/main" val="2430412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DCBAC18F-03ED-9D4A-B057-A2EE573EA06E}" type="datetimeFigureOut">
              <a:rPr lang="nb-NO" smtClean="0"/>
              <a:t>17.03.2025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E6BD90C-01E6-BC47-9437-057FCB196CB3}" type="slidenum">
              <a:rPr lang="nb-NO" smtClean="0"/>
              <a:t>‹#›</a:t>
            </a:fld>
            <a:endParaRPr lang="nb-NO"/>
          </a:p>
        </p:txBody>
      </p:sp>
    </p:spTree>
    <p:extLst>
      <p:ext uri="{BB962C8B-B14F-4D97-AF65-F5344CB8AC3E}">
        <p14:creationId xmlns:p14="http://schemas.microsoft.com/office/powerpoint/2010/main" val="3735245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CBAC18F-03ED-9D4A-B057-A2EE573EA06E}" type="datetimeFigureOut">
              <a:rPr lang="nb-NO" smtClean="0"/>
              <a:t>17.03.2025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E6BD90C-01E6-BC47-9437-057FCB196CB3}" type="slidenum">
              <a:rPr lang="nb-NO" smtClean="0"/>
              <a:t>‹#›</a:t>
            </a:fld>
            <a:endParaRPr lang="nb-NO"/>
          </a:p>
        </p:txBody>
      </p:sp>
    </p:spTree>
    <p:extLst>
      <p:ext uri="{BB962C8B-B14F-4D97-AF65-F5344CB8AC3E}">
        <p14:creationId xmlns:p14="http://schemas.microsoft.com/office/powerpoint/2010/main" val="342156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CBAC18F-03ED-9D4A-B057-A2EE573EA06E}" type="datetimeFigureOut">
              <a:rPr lang="nb-NO" smtClean="0"/>
              <a:t>17.03.2025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E6BD90C-01E6-BC47-9437-057FCB196CB3}" type="slidenum">
              <a:rPr lang="nb-NO" smtClean="0"/>
              <a:t>‹#›</a:t>
            </a:fld>
            <a:endParaRPr lang="nb-NO"/>
          </a:p>
        </p:txBody>
      </p:sp>
    </p:spTree>
    <p:extLst>
      <p:ext uri="{BB962C8B-B14F-4D97-AF65-F5344CB8AC3E}">
        <p14:creationId xmlns:p14="http://schemas.microsoft.com/office/powerpoint/2010/main" val="2251276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CBAC18F-03ED-9D4A-B057-A2EE573EA06E}" type="datetimeFigureOut">
              <a:rPr lang="nb-NO" smtClean="0"/>
              <a:t>17.03.2025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E6BD90C-01E6-BC47-9437-057FCB196CB3}" type="slidenum">
              <a:rPr lang="nb-NO" smtClean="0"/>
              <a:t>‹#›</a:t>
            </a:fld>
            <a:endParaRPr lang="nb-NO"/>
          </a:p>
        </p:txBody>
      </p:sp>
    </p:spTree>
    <p:extLst>
      <p:ext uri="{BB962C8B-B14F-4D97-AF65-F5344CB8AC3E}">
        <p14:creationId xmlns:p14="http://schemas.microsoft.com/office/powerpoint/2010/main" val="3539812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CBAC18F-03ED-9D4A-B057-A2EE573EA06E}" type="datetimeFigureOut">
              <a:rPr lang="nb-NO" smtClean="0"/>
              <a:t>17.03.2025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E6BD90C-01E6-BC47-9437-057FCB196CB3}" type="slidenum">
              <a:rPr lang="nb-NO" smtClean="0"/>
              <a:t>‹#›</a:t>
            </a:fld>
            <a:endParaRPr lang="nb-NO"/>
          </a:p>
        </p:txBody>
      </p:sp>
    </p:spTree>
    <p:extLst>
      <p:ext uri="{BB962C8B-B14F-4D97-AF65-F5344CB8AC3E}">
        <p14:creationId xmlns:p14="http://schemas.microsoft.com/office/powerpoint/2010/main" val="3886891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CBAC18F-03ED-9D4A-B057-A2EE573EA06E}" type="datetimeFigureOut">
              <a:rPr lang="nb-NO" smtClean="0"/>
              <a:t>17.03.2025</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E6BD90C-01E6-BC47-9437-057FCB196CB3}" type="slidenum">
              <a:rPr lang="nb-NO" smtClean="0"/>
              <a:t>‹#›</a:t>
            </a:fld>
            <a:endParaRPr lang="nb-NO"/>
          </a:p>
        </p:txBody>
      </p:sp>
    </p:spTree>
    <p:extLst>
      <p:ext uri="{BB962C8B-B14F-4D97-AF65-F5344CB8AC3E}">
        <p14:creationId xmlns:p14="http://schemas.microsoft.com/office/powerpoint/2010/main" val="3949113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CBAC18F-03ED-9D4A-B057-A2EE573EA06E}" type="datetimeFigureOut">
              <a:rPr lang="nb-NO" smtClean="0"/>
              <a:t>17.03.2025</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0E6BD90C-01E6-BC47-9437-057FCB196CB3}" type="slidenum">
              <a:rPr lang="nb-NO" smtClean="0"/>
              <a:t>‹#›</a:t>
            </a:fld>
            <a:endParaRPr lang="nb-NO"/>
          </a:p>
        </p:txBody>
      </p:sp>
    </p:spTree>
    <p:extLst>
      <p:ext uri="{BB962C8B-B14F-4D97-AF65-F5344CB8AC3E}">
        <p14:creationId xmlns:p14="http://schemas.microsoft.com/office/powerpoint/2010/main" val="487252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CBAC18F-03ED-9D4A-B057-A2EE573EA06E}" type="datetimeFigureOut">
              <a:rPr lang="nb-NO" smtClean="0"/>
              <a:t>17.03.2025</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0E6BD90C-01E6-BC47-9437-057FCB196CB3}" type="slidenum">
              <a:rPr lang="nb-NO" smtClean="0"/>
              <a:t>‹#›</a:t>
            </a:fld>
            <a:endParaRPr lang="nb-NO"/>
          </a:p>
        </p:txBody>
      </p:sp>
    </p:spTree>
    <p:extLst>
      <p:ext uri="{BB962C8B-B14F-4D97-AF65-F5344CB8AC3E}">
        <p14:creationId xmlns:p14="http://schemas.microsoft.com/office/powerpoint/2010/main" val="1666352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BAC18F-03ED-9D4A-B057-A2EE573EA06E}" type="datetimeFigureOut">
              <a:rPr lang="nb-NO" smtClean="0"/>
              <a:t>17.03.2025</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0E6BD90C-01E6-BC47-9437-057FCB196CB3}" type="slidenum">
              <a:rPr lang="nb-NO" smtClean="0"/>
              <a:t>‹#›</a:t>
            </a:fld>
            <a:endParaRPr lang="nb-NO"/>
          </a:p>
        </p:txBody>
      </p:sp>
    </p:spTree>
    <p:extLst>
      <p:ext uri="{BB962C8B-B14F-4D97-AF65-F5344CB8AC3E}">
        <p14:creationId xmlns:p14="http://schemas.microsoft.com/office/powerpoint/2010/main" val="2623803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CBAC18F-03ED-9D4A-B057-A2EE573EA06E}" type="datetimeFigureOut">
              <a:rPr lang="nb-NO" smtClean="0"/>
              <a:t>17.03.2025</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E6BD90C-01E6-BC47-9437-057FCB196CB3}" type="slidenum">
              <a:rPr lang="nb-NO" smtClean="0"/>
              <a:t>‹#›</a:t>
            </a:fld>
            <a:endParaRPr lang="nb-NO"/>
          </a:p>
        </p:txBody>
      </p:sp>
    </p:spTree>
    <p:extLst>
      <p:ext uri="{BB962C8B-B14F-4D97-AF65-F5344CB8AC3E}">
        <p14:creationId xmlns:p14="http://schemas.microsoft.com/office/powerpoint/2010/main" val="1771727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CBAC18F-03ED-9D4A-B057-A2EE573EA06E}" type="datetimeFigureOut">
              <a:rPr lang="nb-NO" smtClean="0"/>
              <a:t>17.03.2025</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E6BD90C-01E6-BC47-9437-057FCB196CB3}" type="slidenum">
              <a:rPr lang="nb-NO" smtClean="0"/>
              <a:t>‹#›</a:t>
            </a:fld>
            <a:endParaRPr lang="nb-NO"/>
          </a:p>
        </p:txBody>
      </p:sp>
    </p:spTree>
    <p:extLst>
      <p:ext uri="{BB962C8B-B14F-4D97-AF65-F5344CB8AC3E}">
        <p14:creationId xmlns:p14="http://schemas.microsoft.com/office/powerpoint/2010/main" val="2906697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CBAC18F-03ED-9D4A-B057-A2EE573EA06E}" type="datetimeFigureOut">
              <a:rPr lang="nb-NO" smtClean="0"/>
              <a:t>17.03.2025</a:t>
            </a:fld>
            <a:endParaRPr lang="nb-N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b-NO"/>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E6BD90C-01E6-BC47-9437-057FCB196CB3}" type="slidenum">
              <a:rPr lang="nb-NO" smtClean="0"/>
              <a:t>‹#›</a:t>
            </a:fld>
            <a:endParaRPr lang="nb-NO"/>
          </a:p>
        </p:txBody>
      </p:sp>
    </p:spTree>
    <p:extLst>
      <p:ext uri="{BB962C8B-B14F-4D97-AF65-F5344CB8AC3E}">
        <p14:creationId xmlns:p14="http://schemas.microsoft.com/office/powerpoint/2010/main" val="23597082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palestineposterproject.org/artists/louis-guerry"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https://www.palestineposterproject.org/sites/default/files/styles/juicebox_medium/public/2023-06/ToWhom_0.jpg?itok=1wGhwC4M"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3.jpeg"/><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jpeg"/></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https://www.facinghistory.org/sites/default/files/styles/scale_480/public/2022-05/Map_22_Africa_1878-1914.jpg?itok=8ODfghGI" TargetMode="External"/><Relationship Id="rId7" Type="http://schemas.openxmlformats.org/officeDocument/2006/relationships/diagramColors" Target="../diagrams/colors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6.jpe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sefaria.org/Genesis.15.18?lang=he-en&amp;utm_source=blogs.timesofisrael.com&amp;utm_medium=sefaria_linker"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6.jpeg"/><Relationship Id="rId7" Type="http://schemas.openxmlformats.org/officeDocument/2006/relationships/image" Target="https://www.palquest.org/sites/default/files/media/Leila_Khaled_0.jpg" TargetMode="External"/><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 Id="rId9" Type="http://schemas.openxmlformats.org/officeDocument/2006/relationships/image" Target="https://img.haarets.co.il/bs/0000017f-e3e6-d568-ad7f-f3efe7870000/f3/7e/9e23a768a1579b1ada32ff834ce1/109261210.jpg?precrop=1352,1352,x15,y219&amp;height=700&amp;width=700"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https://scontent-arn2-1.xx.fbcdn.net/v/t39.30808-6/456551898_10161267293145831_3954286300751240471_n.jpg?stp=cp6_dst-jpg_s1080x2048&amp;_nc_cat=109&amp;ccb=1-7&amp;_nc_sid=127cfc&amp;_nc_ohc=AHuINGX4DGYQ7kNvgE_h8Wv&amp;_nc_ht=scontent-arn2-1.xx&amp;oh=00_AYC32puGktKHGxnaYQLd0Z--TsHrKh_7qLiD0M1iEm_6dg&amp;oe=66CDF954" TargetMode="External"/><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0" name="Rectangle 104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558ED4-059C-15BD-6869-6D5B90A0B0DE}"/>
              </a:ext>
            </a:extLst>
          </p:cNvPr>
          <p:cNvSpPr>
            <a:spLocks noGrp="1"/>
          </p:cNvSpPr>
          <p:nvPr>
            <p:ph type="ctrTitle"/>
          </p:nvPr>
        </p:nvSpPr>
        <p:spPr>
          <a:xfrm>
            <a:off x="5297762" y="640080"/>
            <a:ext cx="6251110" cy="3566160"/>
          </a:xfrm>
        </p:spPr>
        <p:txBody>
          <a:bodyPr vert="horz" lIns="91440" tIns="45720" rIns="91440" bIns="45720" rtlCol="0" anchor="b">
            <a:normAutofit/>
          </a:bodyPr>
          <a:lstStyle/>
          <a:p>
            <a:pPr algn="l"/>
            <a:r>
              <a:rPr lang="en-US" sz="1800" dirty="0"/>
              <a:t>100 years of Colonization, dehumanization, ethnic cleansing, erasure of the Palestinian people</a:t>
            </a:r>
            <a:br>
              <a:rPr lang="en-US" sz="1800" dirty="0"/>
            </a:br>
            <a:br>
              <a:rPr lang="en-US" sz="1800" dirty="0"/>
            </a:br>
            <a:r>
              <a:rPr lang="en-US" sz="1800" dirty="0"/>
              <a:t>100 years of resilience and resistance by the </a:t>
            </a:r>
            <a:r>
              <a:rPr lang="en-US" sz="1800" dirty="0" err="1"/>
              <a:t>palestinan</a:t>
            </a:r>
            <a:r>
              <a:rPr lang="en-US" sz="1800" dirty="0"/>
              <a:t> people </a:t>
            </a:r>
            <a:br>
              <a:rPr lang="en-US" sz="1800" dirty="0"/>
            </a:br>
            <a:br>
              <a:rPr lang="en-US" sz="1800" b="0" i="0" u="none" strike="noStrike" dirty="0">
                <a:effectLst/>
              </a:rPr>
            </a:br>
            <a:br>
              <a:rPr lang="en-US" sz="1800" dirty="0"/>
            </a:br>
            <a:r>
              <a:rPr lang="en-US" sz="1800" dirty="0"/>
              <a:t>Bassam Hussein</a:t>
            </a:r>
            <a:br>
              <a:rPr lang="en-US" sz="1800" dirty="0"/>
            </a:br>
            <a:r>
              <a:rPr lang="en-US" sz="1800" dirty="0"/>
              <a:t>Professor NTNU</a:t>
            </a:r>
            <a:br>
              <a:rPr lang="en-US" sz="1800" b="0" i="0" u="none" strike="noStrike" dirty="0">
                <a:effectLst/>
              </a:rPr>
            </a:br>
            <a:br>
              <a:rPr lang="en-US" sz="1800" dirty="0"/>
            </a:br>
            <a:endParaRPr lang="en-US" sz="1800" dirty="0"/>
          </a:p>
        </p:txBody>
      </p:sp>
      <p:sp>
        <p:nvSpPr>
          <p:cNvPr id="12" name="TextBox 11">
            <a:extLst>
              <a:ext uri="{FF2B5EF4-FFF2-40B4-BE49-F238E27FC236}">
                <a16:creationId xmlns:a16="http://schemas.microsoft.com/office/drawing/2014/main" id="{AAF13860-04AB-FEC1-A132-C4C37AB6E551}"/>
              </a:ext>
            </a:extLst>
          </p:cNvPr>
          <p:cNvSpPr txBox="1"/>
          <p:nvPr/>
        </p:nvSpPr>
        <p:spPr>
          <a:xfrm>
            <a:off x="5297760" y="4636008"/>
            <a:ext cx="6251111" cy="1572768"/>
          </a:xfrm>
          <a:prstGeom prst="rect">
            <a:avLst/>
          </a:prstGeom>
        </p:spPr>
        <p:txBody>
          <a:bodyPr vert="horz" lIns="91440" tIns="45720" rIns="91440" bIns="45720" rtlCol="0">
            <a:normAutofit/>
          </a:bodyPr>
          <a:lstStyle/>
          <a:p>
            <a:pPr defTabSz="914400">
              <a:lnSpc>
                <a:spcPct val="90000"/>
              </a:lnSpc>
              <a:spcBef>
                <a:spcPts val="1000"/>
              </a:spcBef>
            </a:pPr>
            <a:r>
              <a:rPr lang="en-US" sz="2400" b="1" i="0">
                <a:effectLst/>
                <a:hlinkClick r:id="rId2">
                  <a:extLst>
                    <a:ext uri="{A12FA001-AC4F-418D-AE19-62706E023703}">
                      <ahyp:hlinkClr xmlns:ahyp="http://schemas.microsoft.com/office/drawing/2018/hyperlinkcolor" val="tx"/>
                    </a:ext>
                  </a:extLst>
                </a:hlinkClick>
              </a:rPr>
              <a:t>Louis Guerry</a:t>
            </a:r>
            <a:r>
              <a:rPr lang="en-US" sz="2400" b="1" i="0">
                <a:effectLst/>
              </a:rPr>
              <a:t> 1898</a:t>
            </a:r>
            <a:endParaRPr lang="en-US" sz="2400" b="1"/>
          </a:p>
        </p:txBody>
      </p:sp>
      <p:pic>
        <p:nvPicPr>
          <p:cNvPr id="1026" name="Picture 2" descr="A poster of a town&#10;&#10;AI-generated content may be incorrect.">
            <a:extLst>
              <a:ext uri="{FF2B5EF4-FFF2-40B4-BE49-F238E27FC236}">
                <a16:creationId xmlns:a16="http://schemas.microsoft.com/office/drawing/2014/main" id="{B395CA0B-CCCC-BD6C-43B4-C080596994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1"/>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05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409D4E8-8A1A-EED7-CD52-C547C496D764}"/>
              </a:ext>
            </a:extLst>
          </p:cNvPr>
          <p:cNvSpPr>
            <a:spLocks noChangeArrowheads="1"/>
          </p:cNvSpPr>
          <p:nvPr/>
        </p:nvSpPr>
        <p:spPr bwMode="auto">
          <a:xfrm>
            <a:off x="152400" y="104001"/>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spcBef>
                <a:spcPct val="0"/>
              </a:spcBef>
              <a:spcAft>
                <a:spcPts val="600"/>
              </a:spcAft>
              <a:buClrTx/>
              <a:buSzTx/>
              <a:buFontTx/>
              <a:buNone/>
              <a:tabLst/>
            </a:pPr>
            <a:br>
              <a:rPr kumimoji="0" lang="en-NO" altLang="en-NO" b="0" i="0" u="none" strike="noStrike" cap="none" normalizeH="0" baseline="0">
                <a:ln>
                  <a:noFill/>
                </a:ln>
                <a:solidFill>
                  <a:schemeClr val="tx1"/>
                </a:solidFill>
                <a:effectLst/>
                <a:latin typeface="Arial" panose="020B0604020202020204" pitchFamily="34" charset="0"/>
              </a:rPr>
            </a:br>
            <a:endParaRPr kumimoji="0" lang="en-NO" altLang="en-NO"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0D00911A-B408-6F26-FBBD-431E88F9D80A}"/>
              </a:ext>
            </a:extLst>
          </p:cNvPr>
          <p:cNvSpPr>
            <a:spLocks noChangeArrowheads="1"/>
          </p:cNvSpPr>
          <p:nvPr/>
        </p:nvSpPr>
        <p:spPr bwMode="auto">
          <a:xfrm>
            <a:off x="0" y="-483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spcBef>
                <a:spcPct val="0"/>
              </a:spcBef>
              <a:spcAft>
                <a:spcPts val="600"/>
              </a:spcAft>
              <a:buClrTx/>
              <a:buSzTx/>
              <a:buFontTx/>
              <a:buNone/>
              <a:tabLst/>
            </a:pPr>
            <a:br>
              <a:rPr kumimoji="0" lang="en-NO" altLang="en-NO" b="0" i="0" u="none" strike="noStrike" cap="none" normalizeH="0" baseline="0">
                <a:ln>
                  <a:noFill/>
                </a:ln>
                <a:solidFill>
                  <a:schemeClr val="tx1"/>
                </a:solidFill>
                <a:effectLst/>
                <a:latin typeface="Arial" panose="020B0604020202020204" pitchFamily="34" charset="0"/>
              </a:rPr>
            </a:br>
            <a:endParaRPr kumimoji="0" lang="en-NO" altLang="en-NO"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31547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FECCF-F22E-E301-DFF4-633936E4D5DE}"/>
              </a:ext>
            </a:extLst>
          </p:cNvPr>
          <p:cNvSpPr>
            <a:spLocks noGrp="1"/>
          </p:cNvSpPr>
          <p:nvPr>
            <p:ph type="title"/>
          </p:nvPr>
        </p:nvSpPr>
        <p:spPr/>
        <p:txBody>
          <a:bodyPr/>
          <a:lstStyle/>
          <a:p>
            <a:r>
              <a:rPr lang="en-US" dirty="0"/>
              <a:t>Dehumanization in case of Palestine </a:t>
            </a:r>
          </a:p>
        </p:txBody>
      </p:sp>
      <p:sp>
        <p:nvSpPr>
          <p:cNvPr id="3" name="Content Placeholder 2">
            <a:extLst>
              <a:ext uri="{FF2B5EF4-FFF2-40B4-BE49-F238E27FC236}">
                <a16:creationId xmlns:a16="http://schemas.microsoft.com/office/drawing/2014/main" id="{762FECE0-7B7B-9D66-6E71-8698B05BE0E9}"/>
              </a:ext>
            </a:extLst>
          </p:cNvPr>
          <p:cNvSpPr>
            <a:spLocks noGrp="1"/>
          </p:cNvSpPr>
          <p:nvPr>
            <p:ph idx="1"/>
          </p:nvPr>
        </p:nvSpPr>
        <p:spPr/>
        <p:txBody>
          <a:bodyPr/>
          <a:lstStyle/>
          <a:p>
            <a:r>
              <a:rPr lang="en-GB" b="1" dirty="0"/>
              <a:t>Total denial of Palestinian existence</a:t>
            </a:r>
          </a:p>
          <a:p>
            <a:r>
              <a:rPr lang="en-GB" b="1" dirty="0"/>
              <a:t>Systematic Erasure of Palestinian culture (</a:t>
            </a:r>
            <a:r>
              <a:rPr lang="nb-NO" dirty="0" err="1"/>
              <a:t>culturalcide</a:t>
            </a:r>
            <a:r>
              <a:rPr lang="nb-NO" dirty="0"/>
              <a:t>)</a:t>
            </a:r>
            <a:endParaRPr lang="en-GB" dirty="0"/>
          </a:p>
          <a:p>
            <a:pPr lvl="1"/>
            <a:r>
              <a:rPr lang="en-US" dirty="0"/>
              <a:t>Robbed properties, land and food, renaming cities and villages and streets </a:t>
            </a:r>
          </a:p>
          <a:p>
            <a:r>
              <a:rPr lang="en-GB" b="1" dirty="0"/>
              <a:t>Calling the Palestinians destructive elements, terrorists and then human animals</a:t>
            </a:r>
          </a:p>
          <a:p>
            <a:r>
              <a:rPr lang="en-GB" b="1" dirty="0"/>
              <a:t>Creating physical, legal and time barriers between Palestinian communities to prevent developing cultural and physical bonds. </a:t>
            </a:r>
          </a:p>
        </p:txBody>
      </p:sp>
    </p:spTree>
    <p:extLst>
      <p:ext uri="{BB962C8B-B14F-4D97-AF65-F5344CB8AC3E}">
        <p14:creationId xmlns:p14="http://schemas.microsoft.com/office/powerpoint/2010/main" val="4019095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2" name="Rectangle 922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C361BBF3-464F-407E-9AB6-ADD1D3B28DB6}"/>
              </a:ext>
            </a:extLst>
          </p:cNvPr>
          <p:cNvSpPr>
            <a:spLocks noGrp="1"/>
          </p:cNvSpPr>
          <p:nvPr>
            <p:ph type="title"/>
          </p:nvPr>
        </p:nvSpPr>
        <p:spPr>
          <a:xfrm>
            <a:off x="572493" y="238539"/>
            <a:ext cx="11018520" cy="1434415"/>
          </a:xfrm>
        </p:spPr>
        <p:txBody>
          <a:bodyPr anchor="b">
            <a:normAutofit/>
          </a:bodyPr>
          <a:lstStyle/>
          <a:p>
            <a:r>
              <a:rPr lang="en-GB" sz="5400"/>
              <a:t>Errasure</a:t>
            </a:r>
            <a:endParaRPr lang="nb-NO" sz="5400"/>
          </a:p>
        </p:txBody>
      </p:sp>
      <p:sp>
        <p:nvSpPr>
          <p:cNvPr id="922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FA8B509F-71B0-37D3-2940-52D08A12EBA2}"/>
              </a:ext>
            </a:extLst>
          </p:cNvPr>
          <p:cNvSpPr>
            <a:spLocks noGrp="1"/>
          </p:cNvSpPr>
          <p:nvPr>
            <p:ph idx="1"/>
          </p:nvPr>
        </p:nvSpPr>
        <p:spPr>
          <a:xfrm>
            <a:off x="572493" y="2071316"/>
            <a:ext cx="6713552" cy="4119172"/>
          </a:xfrm>
        </p:spPr>
        <p:txBody>
          <a:bodyPr anchor="t">
            <a:normAutofit/>
          </a:bodyPr>
          <a:lstStyle/>
          <a:p>
            <a:r>
              <a:rPr lang="en-US" sz="1900" dirty="0"/>
              <a:t>The colonizers engaged in a systematic effort to erase the Palestinian people from the narrative entirely, claiming that we did not exist.</a:t>
            </a:r>
          </a:p>
          <a:p>
            <a:r>
              <a:rPr lang="en-NO" sz="1900" dirty="0"/>
              <a:t>In public, Zionist leaders have used typical colonial termonolgy claiming that Palestine was empty:</a:t>
            </a:r>
          </a:p>
          <a:p>
            <a:pPr lvl="1"/>
            <a:r>
              <a:rPr lang="en-GB" sz="1500" dirty="0"/>
              <a:t>Uninhabited</a:t>
            </a:r>
          </a:p>
          <a:p>
            <a:pPr lvl="1"/>
            <a:r>
              <a:rPr lang="en-GB" sz="1500" dirty="0"/>
              <a:t>virgin territory </a:t>
            </a:r>
          </a:p>
          <a:p>
            <a:pPr lvl="1"/>
            <a:r>
              <a:rPr lang="en-GB" sz="1500" dirty="0"/>
              <a:t>terra nullius, </a:t>
            </a:r>
          </a:p>
          <a:p>
            <a:r>
              <a:rPr lang="en-GB" sz="1900" b="1" dirty="0"/>
              <a:t>“</a:t>
            </a:r>
            <a:r>
              <a:rPr lang="en-NO" sz="1900" b="1" dirty="0"/>
              <a:t>It was not as if there was a Palestinian people in Palestine and we came and threw them out and took their country away from them. They did not exist.” Golda Meir</a:t>
            </a:r>
          </a:p>
          <a:p>
            <a:endParaRPr lang="nb-NO" sz="1900" dirty="0"/>
          </a:p>
        </p:txBody>
      </p:sp>
      <p:pic>
        <p:nvPicPr>
          <p:cNvPr id="9217" name="Picture 4" descr="A poster of two women&#10;&#10;AI-generated content may be incorrect.">
            <a:extLst>
              <a:ext uri="{FF2B5EF4-FFF2-40B4-BE49-F238E27FC236}">
                <a16:creationId xmlns:a16="http://schemas.microsoft.com/office/drawing/2014/main" id="{4A47EFF3-49A2-45C0-1C5E-68EA4E349F78}"/>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t="2167" b="20394"/>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9042BFE6-5162-700C-9825-E3CB9A49C23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b-NO"/>
          </a:p>
        </p:txBody>
      </p:sp>
    </p:spTree>
    <p:extLst>
      <p:ext uri="{BB962C8B-B14F-4D97-AF65-F5344CB8AC3E}">
        <p14:creationId xmlns:p14="http://schemas.microsoft.com/office/powerpoint/2010/main" val="719038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A9118-D5CC-5D75-6741-F05F64211B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95CD60-8103-DFD0-7E1A-AFC214BA5825}"/>
              </a:ext>
            </a:extLst>
          </p:cNvPr>
          <p:cNvSpPr>
            <a:spLocks noGrp="1"/>
          </p:cNvSpPr>
          <p:nvPr>
            <p:ph type="title"/>
          </p:nvPr>
        </p:nvSpPr>
        <p:spPr>
          <a:xfrm>
            <a:off x="572493" y="238539"/>
            <a:ext cx="11018520" cy="1434415"/>
          </a:xfrm>
        </p:spPr>
        <p:txBody>
          <a:bodyPr anchor="b">
            <a:normAutofit fontScale="90000"/>
          </a:bodyPr>
          <a:lstStyle/>
          <a:p>
            <a:pPr lvl="0"/>
            <a:r>
              <a:rPr lang="en-US" sz="5400" dirty="0"/>
              <a:t>Replace the word Palestinian with Palestine-Arabs</a:t>
            </a:r>
            <a:endParaRPr lang="en-NO" sz="5400" dirty="0"/>
          </a:p>
        </p:txBody>
      </p:sp>
      <p:sp>
        <p:nvSpPr>
          <p:cNvPr id="3" name="Content Placeholder 2">
            <a:extLst>
              <a:ext uri="{FF2B5EF4-FFF2-40B4-BE49-F238E27FC236}">
                <a16:creationId xmlns:a16="http://schemas.microsoft.com/office/drawing/2014/main" id="{195E03E6-6A27-9A45-DCDA-EB3DAAE1CD16}"/>
              </a:ext>
            </a:extLst>
          </p:cNvPr>
          <p:cNvSpPr>
            <a:spLocks noGrp="1"/>
          </p:cNvSpPr>
          <p:nvPr>
            <p:ph idx="1"/>
          </p:nvPr>
        </p:nvSpPr>
        <p:spPr>
          <a:xfrm>
            <a:off x="572493" y="2071316"/>
            <a:ext cx="6713552" cy="4119172"/>
          </a:xfrm>
        </p:spPr>
        <p:txBody>
          <a:bodyPr anchor="t">
            <a:normAutofit/>
          </a:bodyPr>
          <a:lstStyle/>
          <a:p>
            <a:r>
              <a:rPr lang="en-US" sz="1900" dirty="0"/>
              <a:t>They refuse to use the word </a:t>
            </a:r>
            <a:r>
              <a:rPr lang="en-US" dirty="0"/>
              <a:t>Palestinians </a:t>
            </a:r>
            <a:r>
              <a:rPr lang="en-US" sz="1900" dirty="0"/>
              <a:t>to refer to the Arab population of historical Palestine. </a:t>
            </a:r>
          </a:p>
          <a:p>
            <a:r>
              <a:rPr lang="en-US" sz="1900" dirty="0"/>
              <a:t>Even the Zionist supporters in the West continue to refuse to use the word </a:t>
            </a:r>
            <a:r>
              <a:rPr lang="en-US" sz="3200" dirty="0"/>
              <a:t>Palestinian</a:t>
            </a:r>
            <a:r>
              <a:rPr lang="en-US" sz="1900" dirty="0"/>
              <a:t> when they refer to any Palestinian. See the screen dump.</a:t>
            </a:r>
          </a:p>
          <a:p>
            <a:endParaRPr lang="en-NO" sz="1900" dirty="0"/>
          </a:p>
          <a:p>
            <a:endParaRPr lang="nb-NO" sz="1900" dirty="0"/>
          </a:p>
        </p:txBody>
      </p:sp>
      <p:pic>
        <p:nvPicPr>
          <p:cNvPr id="4" name="Picture 3" descr="A group of tents and a flag&#10;&#10;Description automatically generated">
            <a:extLst>
              <a:ext uri="{FF2B5EF4-FFF2-40B4-BE49-F238E27FC236}">
                <a16:creationId xmlns:a16="http://schemas.microsoft.com/office/drawing/2014/main" id="{578A532E-40F0-7C02-B0B2-7B5157C5143E}"/>
              </a:ext>
            </a:extLst>
          </p:cNvPr>
          <p:cNvPicPr>
            <a:picLocks noChangeAspect="1"/>
          </p:cNvPicPr>
          <p:nvPr/>
        </p:nvPicPr>
        <p:blipFill>
          <a:blip r:embed="rId2" cstate="print">
            <a:extLst>
              <a:ext uri="{28A0092B-C50C-407E-A947-70E740481C1C}">
                <a14:useLocalDpi xmlns:a14="http://schemas.microsoft.com/office/drawing/2010/main" val="0"/>
              </a:ext>
            </a:extLst>
          </a:blip>
          <a:srcRect l="3377" r="24711" b="2"/>
          <a:stretch/>
        </p:blipFill>
        <p:spPr>
          <a:xfrm>
            <a:off x="7675658" y="2093976"/>
            <a:ext cx="3941064" cy="4096512"/>
          </a:xfrm>
          <a:prstGeom prst="rect">
            <a:avLst/>
          </a:prstGeom>
        </p:spPr>
      </p:pic>
    </p:spTree>
    <p:extLst>
      <p:ext uri="{BB962C8B-B14F-4D97-AF65-F5344CB8AC3E}">
        <p14:creationId xmlns:p14="http://schemas.microsoft.com/office/powerpoint/2010/main" val="181879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560AFAAC-EA6C-45A9-9E03-C9C9F019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8F5E0A1-B03B-A521-585C-239ADD76C723}"/>
              </a:ext>
            </a:extLst>
          </p:cNvPr>
          <p:cNvPicPr>
            <a:picLocks noChangeAspect="1"/>
          </p:cNvPicPr>
          <p:nvPr/>
        </p:nvPicPr>
        <p:blipFill>
          <a:blip r:embed="rId2"/>
          <a:srcRect l="7012" r="-2" b="-2"/>
          <a:stretch/>
        </p:blipFill>
        <p:spPr>
          <a:xfrm>
            <a:off x="4883022" y="10"/>
            <a:ext cx="7308978" cy="6857990"/>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p:spPr>
      </p:pic>
      <p:sp useBgFill="1">
        <p:nvSpPr>
          <p:cNvPr id="20" name="Freeform: Shape 19">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Freeform: Shape 21">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6857"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94CE458-A86A-C7F5-C8AC-8A28971F86F8}"/>
              </a:ext>
            </a:extLst>
          </p:cNvPr>
          <p:cNvSpPr>
            <a:spLocks noGrp="1"/>
          </p:cNvSpPr>
          <p:nvPr>
            <p:ph type="title"/>
          </p:nvPr>
        </p:nvSpPr>
        <p:spPr>
          <a:xfrm>
            <a:off x="374904" y="856488"/>
            <a:ext cx="4992624" cy="1243584"/>
          </a:xfrm>
        </p:spPr>
        <p:txBody>
          <a:bodyPr vert="horz" lIns="91440" tIns="45720" rIns="91440" bIns="45720" rtlCol="0" anchor="ctr">
            <a:normAutofit/>
          </a:bodyPr>
          <a:lstStyle/>
          <a:p>
            <a:r>
              <a:rPr lang="en-US" sz="2900"/>
              <a:t>Calling Palestinians as destroyers, terrorists or animals </a:t>
            </a:r>
          </a:p>
        </p:txBody>
      </p:sp>
      <p:sp>
        <p:nvSpPr>
          <p:cNvPr id="24" name="Rectangle 23">
            <a:extLst>
              <a:ext uri="{FF2B5EF4-FFF2-40B4-BE49-F238E27FC236}">
                <a16:creationId xmlns:a16="http://schemas.microsoft.com/office/drawing/2014/main" id="{C0036C6B-F09C-4EAB-AE02-8D056EE74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325"/>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69" y="2195336"/>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5C144A43-C022-44EC-CAD8-947D1C5EC374}"/>
              </a:ext>
            </a:extLst>
          </p:cNvPr>
          <p:cNvSpPr>
            <a:spLocks noGrp="1"/>
          </p:cNvSpPr>
          <p:nvPr>
            <p:ph sz="half" idx="1"/>
          </p:nvPr>
        </p:nvSpPr>
        <p:spPr>
          <a:xfrm>
            <a:off x="374904" y="2522949"/>
            <a:ext cx="5065776" cy="3402363"/>
          </a:xfrm>
        </p:spPr>
        <p:txBody>
          <a:bodyPr vert="horz" lIns="91440" tIns="45720" rIns="91440" bIns="45720" rtlCol="0" anchor="t">
            <a:normAutofit/>
          </a:bodyPr>
          <a:lstStyle/>
          <a:p>
            <a:r>
              <a:rPr lang="en-US" sz="2000" dirty="0"/>
              <a:t>When the Palestinians resisted: </a:t>
            </a:r>
          </a:p>
          <a:p>
            <a:r>
              <a:rPr lang="en-US" sz="2000" dirty="0"/>
              <a:t>Israel labeled the Palestinians </a:t>
            </a:r>
            <a:r>
              <a:rPr lang="en-US" sz="2000" b="1" dirty="0"/>
              <a:t>destroyers</a:t>
            </a:r>
          </a:p>
          <a:p>
            <a:r>
              <a:rPr lang="en-US" sz="2000" dirty="0"/>
              <a:t> As resistance continued, Palestinians were then branded as "</a:t>
            </a:r>
            <a:r>
              <a:rPr lang="en-US" sz="2000" b="1" dirty="0"/>
              <a:t>terrorists</a:t>
            </a:r>
            <a:r>
              <a:rPr lang="en-US" sz="2000" dirty="0"/>
              <a:t>," </a:t>
            </a:r>
          </a:p>
          <a:p>
            <a:r>
              <a:rPr lang="en-US" sz="2000" dirty="0"/>
              <a:t>Then "</a:t>
            </a:r>
            <a:r>
              <a:rPr lang="en-US" sz="2000" b="1" dirty="0"/>
              <a:t>animals</a:t>
            </a:r>
            <a:r>
              <a:rPr lang="en-US" sz="2000" dirty="0"/>
              <a:t>," a term that strips Palestinians of their humanity entirely. </a:t>
            </a:r>
          </a:p>
        </p:txBody>
      </p:sp>
    </p:spTree>
    <p:extLst>
      <p:ext uri="{BB962C8B-B14F-4D97-AF65-F5344CB8AC3E}">
        <p14:creationId xmlns:p14="http://schemas.microsoft.com/office/powerpoint/2010/main" val="1726653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64BF85-9EF3-B73E-2425-3ADB6D543266}"/>
              </a:ext>
            </a:extLst>
          </p:cNvPr>
          <p:cNvSpPr>
            <a:spLocks noGrp="1"/>
          </p:cNvSpPr>
          <p:nvPr>
            <p:ph type="title"/>
          </p:nvPr>
        </p:nvSpPr>
        <p:spPr>
          <a:xfrm>
            <a:off x="572493" y="238539"/>
            <a:ext cx="11018520" cy="1434415"/>
          </a:xfrm>
        </p:spPr>
        <p:txBody>
          <a:bodyPr anchor="b">
            <a:normAutofit/>
          </a:bodyPr>
          <a:lstStyle/>
          <a:p>
            <a:r>
              <a:rPr lang="en-US" sz="5000"/>
              <a:t>Renaming of Palestinian cities and villages </a:t>
            </a:r>
            <a:endParaRPr lang="nb-NO" sz="5000" dirty="0"/>
          </a:p>
        </p:txBody>
      </p:sp>
      <p:sp>
        <p:nvSpPr>
          <p:cNvPr id="2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BCE6999-BE22-8E28-B4AD-036DD4529943}"/>
              </a:ext>
            </a:extLst>
          </p:cNvPr>
          <p:cNvSpPr>
            <a:spLocks noGrp="1"/>
          </p:cNvSpPr>
          <p:nvPr>
            <p:ph idx="1"/>
          </p:nvPr>
        </p:nvSpPr>
        <p:spPr>
          <a:xfrm>
            <a:off x="572493" y="2071316"/>
            <a:ext cx="6713552" cy="4119172"/>
          </a:xfrm>
        </p:spPr>
        <p:txBody>
          <a:bodyPr anchor="t">
            <a:normAutofit/>
          </a:bodyPr>
          <a:lstStyle/>
          <a:p>
            <a:r>
              <a:rPr lang="en-GB" sz="2000" i="1">
                <a:effectLst/>
                <a:latin typeface="Times New Roman" panose="02020603050405020304" pitchFamily="18" charset="0"/>
                <a:ea typeface="Times New Roman" panose="02020603050405020304" pitchFamily="18" charset="0"/>
              </a:rPr>
              <a:t> </a:t>
            </a:r>
            <a:r>
              <a:rPr lang="en-GB" sz="2000">
                <a:effectLst/>
                <a:latin typeface="Times New Roman" panose="02020603050405020304" pitchFamily="18" charset="0"/>
                <a:ea typeface="Times New Roman" panose="02020603050405020304" pitchFamily="18" charset="0"/>
              </a:rPr>
              <a:t>The erasure of Arab place names and their replacement with Hebrew names began as early as the 1920s, during the British Mandate. </a:t>
            </a:r>
            <a:r>
              <a:rPr lang="en-GB" sz="2000" b="1">
                <a:effectLst/>
                <a:latin typeface="Times New Roman" panose="02020603050405020304" pitchFamily="18" charset="0"/>
                <a:ea typeface="Times New Roman" panose="02020603050405020304" pitchFamily="18" charset="0"/>
              </a:rPr>
              <a:t>A naming committee </a:t>
            </a:r>
            <a:r>
              <a:rPr lang="en-GB" sz="2000">
                <a:effectLst/>
                <a:latin typeface="Times New Roman" panose="02020603050405020304" pitchFamily="18" charset="0"/>
                <a:ea typeface="Times New Roman" panose="02020603050405020304" pitchFamily="18" charset="0"/>
              </a:rPr>
              <a:t>was established for this purpose </a:t>
            </a:r>
            <a:endParaRPr lang="en-NO" sz="2000">
              <a:effectLst/>
              <a:latin typeface="Times New Roman" panose="02020603050405020304" pitchFamily="18" charset="0"/>
              <a:ea typeface="Times New Roman" panose="02020603050405020304" pitchFamily="18" charset="0"/>
            </a:endParaRPr>
          </a:p>
          <a:p>
            <a:r>
              <a:rPr lang="en-NO" sz="2000">
                <a:effectLst/>
                <a:latin typeface="Times New Roman" panose="02020603050405020304" pitchFamily="18" charset="0"/>
                <a:ea typeface="Times New Roman" panose="02020603050405020304" pitchFamily="18" charset="0"/>
              </a:rPr>
              <a:t>Prime Minister David Ben-Gurion outlined the committee's objectives in a letter to its chairman:</a:t>
            </a:r>
          </a:p>
          <a:p>
            <a:r>
              <a:rPr lang="en-NO" sz="2000">
                <a:effectLst/>
                <a:latin typeface="Times New Roman" panose="02020603050405020304" pitchFamily="18" charset="0"/>
                <a:ea typeface="Times New Roman" panose="02020603050405020304" pitchFamily="18" charset="0"/>
              </a:rPr>
              <a:t> </a:t>
            </a:r>
            <a:r>
              <a:rPr lang="en-NO" sz="2000" i="1">
                <a:effectLst/>
                <a:latin typeface="Times New Roman" panose="02020603050405020304" pitchFamily="18" charset="0"/>
                <a:ea typeface="Times New Roman" panose="02020603050405020304" pitchFamily="18" charset="0"/>
              </a:rPr>
              <a:t>"We are obligated to remove the Arabic names for state-related reasons. Just as we do not recognize the Arabs' political ownership of the land, we do not recognize their spiritual ownership and their names."</a:t>
            </a:r>
            <a:endParaRPr lang="en-NO" sz="2000">
              <a:effectLst/>
              <a:latin typeface="Times New Roman" panose="02020603050405020304" pitchFamily="18" charset="0"/>
              <a:ea typeface="Times New Roman" panose="02020603050405020304" pitchFamily="18" charset="0"/>
            </a:endParaRPr>
          </a:p>
          <a:p>
            <a:r>
              <a:rPr lang="en-NO" sz="2000">
                <a:effectLst/>
                <a:latin typeface="Times New Roman" panose="02020603050405020304" pitchFamily="18" charset="0"/>
                <a:ea typeface="Times New Roman" panose="02020603050405020304" pitchFamily="18" charset="0"/>
              </a:rPr>
              <a:t>In the Negev, 333 out of the 533 new names decided by the committee were either phonetic translations or similar to the Arabic names. </a:t>
            </a:r>
          </a:p>
          <a:p>
            <a:endParaRPr lang="nb-NO" sz="2000"/>
          </a:p>
        </p:txBody>
      </p:sp>
      <p:pic>
        <p:nvPicPr>
          <p:cNvPr id="4" name="Picture 3">
            <a:extLst>
              <a:ext uri="{FF2B5EF4-FFF2-40B4-BE49-F238E27FC236}">
                <a16:creationId xmlns:a16="http://schemas.microsoft.com/office/drawing/2014/main" id="{78584FDE-58DE-7FFB-79B5-55583BC693AD}"/>
              </a:ext>
            </a:extLst>
          </p:cNvPr>
          <p:cNvPicPr>
            <a:picLocks noChangeAspect="1"/>
          </p:cNvPicPr>
          <p:nvPr/>
        </p:nvPicPr>
        <p:blipFill>
          <a:blip r:embed="rId2" cstate="print">
            <a:extLst>
              <a:ext uri="{28A0092B-C50C-407E-A947-70E740481C1C}">
                <a14:useLocalDpi xmlns:a14="http://schemas.microsoft.com/office/drawing/2010/main" val="0"/>
              </a:ext>
            </a:extLst>
          </a:blip>
          <a:srcRect r="22042" b="1"/>
          <a:stretch/>
        </p:blipFill>
        <p:spPr>
          <a:xfrm rot="5400000">
            <a:off x="7597934" y="2171700"/>
            <a:ext cx="4096512" cy="3941064"/>
          </a:xfrm>
          <a:prstGeom prst="rect">
            <a:avLst/>
          </a:prstGeom>
        </p:spPr>
      </p:pic>
    </p:spTree>
    <p:extLst>
      <p:ext uri="{BB962C8B-B14F-4D97-AF65-F5344CB8AC3E}">
        <p14:creationId xmlns:p14="http://schemas.microsoft.com/office/powerpoint/2010/main" val="3823999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BE657-778B-2857-3679-FB6B5C9A21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5DDF22-7348-96DD-0187-A08911637B79}"/>
              </a:ext>
            </a:extLst>
          </p:cNvPr>
          <p:cNvSpPr>
            <a:spLocks noGrp="1"/>
          </p:cNvSpPr>
          <p:nvPr>
            <p:ph type="title"/>
          </p:nvPr>
        </p:nvSpPr>
        <p:spPr/>
        <p:txBody>
          <a:bodyPr/>
          <a:lstStyle/>
          <a:p>
            <a:r>
              <a:rPr lang="nb-NO" dirty="0" err="1"/>
              <a:t>Other</a:t>
            </a:r>
            <a:r>
              <a:rPr lang="nb-NO" dirty="0"/>
              <a:t> </a:t>
            </a:r>
            <a:r>
              <a:rPr lang="nb-NO" dirty="0" err="1"/>
              <a:t>Practice</a:t>
            </a:r>
            <a:r>
              <a:rPr lang="nb-NO" dirty="0"/>
              <a:t> </a:t>
            </a:r>
            <a:r>
              <a:rPr lang="nb-NO" dirty="0" err="1"/>
              <a:t>of</a:t>
            </a:r>
            <a:r>
              <a:rPr lang="nb-NO" dirty="0"/>
              <a:t> </a:t>
            </a:r>
            <a:r>
              <a:rPr lang="nb-NO" dirty="0" err="1"/>
              <a:t>the</a:t>
            </a:r>
            <a:r>
              <a:rPr lang="nb-NO" dirty="0"/>
              <a:t> </a:t>
            </a:r>
            <a:r>
              <a:rPr lang="nb-NO" dirty="0" err="1"/>
              <a:t>culturalcide</a:t>
            </a:r>
            <a:r>
              <a:rPr lang="nb-NO" dirty="0"/>
              <a:t> in </a:t>
            </a:r>
            <a:r>
              <a:rPr lang="nb-NO" dirty="0" err="1"/>
              <a:t>Palestine</a:t>
            </a:r>
            <a:endParaRPr lang="nb-NO" dirty="0"/>
          </a:p>
        </p:txBody>
      </p:sp>
      <p:sp>
        <p:nvSpPr>
          <p:cNvPr id="3" name="Content Placeholder 2">
            <a:extLst>
              <a:ext uri="{FF2B5EF4-FFF2-40B4-BE49-F238E27FC236}">
                <a16:creationId xmlns:a16="http://schemas.microsoft.com/office/drawing/2014/main" id="{92B7882E-6057-4937-9BF3-DFE0743A8B82}"/>
              </a:ext>
            </a:extLst>
          </p:cNvPr>
          <p:cNvSpPr>
            <a:spLocks noGrp="1"/>
          </p:cNvSpPr>
          <p:nvPr>
            <p:ph idx="1"/>
          </p:nvPr>
        </p:nvSpPr>
        <p:spPr/>
        <p:txBody>
          <a:bodyPr>
            <a:normAutofit/>
          </a:bodyPr>
          <a:lstStyle/>
          <a:p>
            <a:r>
              <a:rPr lang="en-GB" b="1" dirty="0"/>
              <a:t>Time:</a:t>
            </a:r>
            <a:endParaRPr lang="en-GB" dirty="0"/>
          </a:p>
          <a:p>
            <a:pPr lvl="1"/>
            <a:r>
              <a:rPr lang="en-GB" dirty="0"/>
              <a:t>Physical barriers, and bureaucratic processes that drain Palestinians' time, limiting their freedom of movement and ability to thrive economically and </a:t>
            </a:r>
            <a:r>
              <a:rPr lang="en-GB" b="1" dirty="0"/>
              <a:t>culturally</a:t>
            </a:r>
          </a:p>
          <a:p>
            <a:r>
              <a:rPr lang="en-GB" b="1" dirty="0"/>
              <a:t>Family</a:t>
            </a:r>
            <a:endParaRPr lang="en-GB" dirty="0"/>
          </a:p>
          <a:p>
            <a:pPr lvl="1"/>
            <a:r>
              <a:rPr lang="en-GB" dirty="0"/>
              <a:t>Imposing barriers that prevent or severely limit Palestinians from maintaining close ties with their relatives or spouses, both geographically and culturally. </a:t>
            </a:r>
          </a:p>
          <a:p>
            <a:endParaRPr lang="en-GB" dirty="0"/>
          </a:p>
        </p:txBody>
      </p:sp>
    </p:spTree>
    <p:extLst>
      <p:ext uri="{BB962C8B-B14F-4D97-AF65-F5344CB8AC3E}">
        <p14:creationId xmlns:p14="http://schemas.microsoft.com/office/powerpoint/2010/main" val="11537105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357DA6-F5E4-70F4-89C3-24F835F49EC3}"/>
            </a:ext>
          </a:extLst>
        </p:cNvPr>
        <p:cNvGrpSpPr/>
        <p:nvPr/>
      </p:nvGrpSpPr>
      <p:grpSpPr>
        <a:xfrm>
          <a:off x="0" y="0"/>
          <a:ext cx="0" cy="0"/>
          <a:chOff x="0" y="0"/>
          <a:chExt cx="0" cy="0"/>
        </a:xfrm>
      </p:grpSpPr>
      <p:sp useBgFill="1">
        <p:nvSpPr>
          <p:cNvPr id="10256" name="Rectangle 10255">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257" name="Arc 10256">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A99D5D5-B386-CADC-B019-E9680B54699E}"/>
              </a:ext>
            </a:extLst>
          </p:cNvPr>
          <p:cNvSpPr>
            <a:spLocks noGrp="1"/>
          </p:cNvSpPr>
          <p:nvPr>
            <p:ph type="title"/>
          </p:nvPr>
        </p:nvSpPr>
        <p:spPr>
          <a:xfrm>
            <a:off x="5894962" y="479493"/>
            <a:ext cx="5458838" cy="1325563"/>
          </a:xfrm>
        </p:spPr>
        <p:txBody>
          <a:bodyPr>
            <a:normAutofit/>
          </a:bodyPr>
          <a:lstStyle/>
          <a:p>
            <a:r>
              <a:rPr lang="nb-NO" sz="4100" err="1"/>
              <a:t>Other</a:t>
            </a:r>
            <a:r>
              <a:rPr lang="nb-NO" sz="4100"/>
              <a:t> </a:t>
            </a:r>
            <a:r>
              <a:rPr lang="nb-NO" sz="4100" err="1"/>
              <a:t>Practice</a:t>
            </a:r>
            <a:r>
              <a:rPr lang="nb-NO" sz="4100"/>
              <a:t> </a:t>
            </a:r>
            <a:r>
              <a:rPr lang="nb-NO" sz="4100" err="1"/>
              <a:t>of</a:t>
            </a:r>
            <a:r>
              <a:rPr lang="nb-NO" sz="4100"/>
              <a:t> </a:t>
            </a:r>
            <a:r>
              <a:rPr lang="nb-NO" sz="4100" err="1"/>
              <a:t>the</a:t>
            </a:r>
            <a:r>
              <a:rPr lang="nb-NO" sz="4100"/>
              <a:t> </a:t>
            </a:r>
            <a:r>
              <a:rPr lang="nb-NO" sz="4100" err="1"/>
              <a:t>culturalcide</a:t>
            </a:r>
            <a:r>
              <a:rPr lang="nb-NO" sz="4100"/>
              <a:t> in </a:t>
            </a:r>
            <a:r>
              <a:rPr lang="nb-NO" sz="4100" err="1"/>
              <a:t>Palestine</a:t>
            </a:r>
            <a:endParaRPr lang="nb-NO" sz="4100"/>
          </a:p>
        </p:txBody>
      </p:sp>
      <p:sp>
        <p:nvSpPr>
          <p:cNvPr id="10255" name="Freeform: Shape 10254">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46" name="Picture 6" descr="enter image description here">
            <a:extLst>
              <a:ext uri="{FF2B5EF4-FFF2-40B4-BE49-F238E27FC236}">
                <a16:creationId xmlns:a16="http://schemas.microsoft.com/office/drawing/2014/main" id="{0EEF6681-55D1-DBDB-F7BB-F115BD77BED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12567" y="511293"/>
            <a:ext cx="3158611"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FCCE11D-5B6F-CDC9-2A5E-26AD13B4F297}"/>
              </a:ext>
            </a:extLst>
          </p:cNvPr>
          <p:cNvSpPr>
            <a:spLocks noGrp="1"/>
          </p:cNvSpPr>
          <p:nvPr>
            <p:ph idx="1"/>
          </p:nvPr>
        </p:nvSpPr>
        <p:spPr>
          <a:xfrm>
            <a:off x="5894962" y="1984443"/>
            <a:ext cx="5458838" cy="4192520"/>
          </a:xfrm>
        </p:spPr>
        <p:txBody>
          <a:bodyPr>
            <a:normAutofit/>
          </a:bodyPr>
          <a:lstStyle/>
          <a:p>
            <a:r>
              <a:rPr lang="en-GB" dirty="0"/>
              <a:t>In 1950, Israel enacted the Absentee Property Law, allowing it to confiscate Palestinian properties whose owners were forced to leave in 1948.</a:t>
            </a:r>
          </a:p>
          <a:p>
            <a:r>
              <a:rPr lang="en-GB" dirty="0"/>
              <a:t>Property belonging to absentees was placed under the control of the State of Israel with the Custodian for Absentees’ Property. </a:t>
            </a:r>
          </a:p>
          <a:p>
            <a:endParaRPr lang="en-GB" dirty="0"/>
          </a:p>
        </p:txBody>
      </p:sp>
      <p:sp>
        <p:nvSpPr>
          <p:cNvPr id="4" name="AutoShape 2" descr="enter image description here">
            <a:extLst>
              <a:ext uri="{FF2B5EF4-FFF2-40B4-BE49-F238E27FC236}">
                <a16:creationId xmlns:a16="http://schemas.microsoft.com/office/drawing/2014/main" id="{BEABEBD7-662B-FFCB-BC32-4CBB33DB863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5" name="AutoShape 4" descr="enter image description here">
            <a:extLst>
              <a:ext uri="{FF2B5EF4-FFF2-40B4-BE49-F238E27FC236}">
                <a16:creationId xmlns:a16="http://schemas.microsoft.com/office/drawing/2014/main" id="{A3CE3A19-EBAD-74B8-0716-10682A65E8E9}"/>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Tree>
    <p:extLst>
      <p:ext uri="{BB962C8B-B14F-4D97-AF65-F5344CB8AC3E}">
        <p14:creationId xmlns:p14="http://schemas.microsoft.com/office/powerpoint/2010/main" val="1098810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1F332-C6B0-0FA9-2626-671AE24078EE}"/>
              </a:ext>
            </a:extLst>
          </p:cNvPr>
          <p:cNvSpPr>
            <a:spLocks noGrp="1"/>
          </p:cNvSpPr>
          <p:nvPr>
            <p:ph type="title"/>
          </p:nvPr>
        </p:nvSpPr>
        <p:spPr/>
        <p:txBody>
          <a:bodyPr/>
          <a:lstStyle/>
          <a:p>
            <a:r>
              <a:rPr lang="nb-NO" dirty="0" err="1"/>
              <a:t>Deleting</a:t>
            </a:r>
            <a:r>
              <a:rPr lang="nb-NO" dirty="0"/>
              <a:t> </a:t>
            </a:r>
            <a:r>
              <a:rPr lang="nb-NO" dirty="0" err="1"/>
              <a:t>memory</a:t>
            </a:r>
            <a:endParaRPr lang="nb-NO" dirty="0"/>
          </a:p>
        </p:txBody>
      </p:sp>
      <p:sp>
        <p:nvSpPr>
          <p:cNvPr id="3" name="Content Placeholder 2">
            <a:extLst>
              <a:ext uri="{FF2B5EF4-FFF2-40B4-BE49-F238E27FC236}">
                <a16:creationId xmlns:a16="http://schemas.microsoft.com/office/drawing/2014/main" id="{31885C3A-1F94-B52E-F100-AF41628B54FC}"/>
              </a:ext>
            </a:extLst>
          </p:cNvPr>
          <p:cNvSpPr>
            <a:spLocks noGrp="1"/>
          </p:cNvSpPr>
          <p:nvPr>
            <p:ph idx="1"/>
          </p:nvPr>
        </p:nvSpPr>
        <p:spPr/>
        <p:txBody>
          <a:bodyPr>
            <a:normAutofit/>
          </a:bodyPr>
          <a:lstStyle/>
          <a:p>
            <a:endParaRPr lang="nb-NO" dirty="0"/>
          </a:p>
          <a:p>
            <a:pPr marL="0" indent="0">
              <a:buNone/>
            </a:pPr>
            <a:r>
              <a:rPr lang="nb-NO" sz="3200" dirty="0"/>
              <a:t>The </a:t>
            </a:r>
            <a:r>
              <a:rPr lang="nb-NO" sz="3200" dirty="0" err="1"/>
              <a:t>Nakba</a:t>
            </a:r>
            <a:r>
              <a:rPr lang="nb-NO" sz="3200" dirty="0"/>
              <a:t> Law (2011) strips </a:t>
            </a:r>
            <a:r>
              <a:rPr lang="nb-NO" sz="3200" dirty="0" err="1"/>
              <a:t>state</a:t>
            </a:r>
            <a:r>
              <a:rPr lang="nb-NO" sz="3200" dirty="0"/>
              <a:t> </a:t>
            </a:r>
            <a:r>
              <a:rPr lang="nb-NO" sz="3200" dirty="0" err="1"/>
              <a:t>funding</a:t>
            </a:r>
            <a:r>
              <a:rPr lang="nb-NO" sz="3200" dirty="0"/>
              <a:t> from </a:t>
            </a:r>
            <a:r>
              <a:rPr lang="nb-NO" sz="3200" dirty="0" err="1"/>
              <a:t>any</a:t>
            </a:r>
            <a:r>
              <a:rPr lang="nb-NO" sz="3200" dirty="0"/>
              <a:t> </a:t>
            </a:r>
            <a:r>
              <a:rPr lang="nb-NO" sz="3200" dirty="0" err="1"/>
              <a:t>public</a:t>
            </a:r>
            <a:r>
              <a:rPr lang="nb-NO" sz="3200" dirty="0"/>
              <a:t> </a:t>
            </a:r>
            <a:r>
              <a:rPr lang="nb-NO" sz="3200" dirty="0" err="1"/>
              <a:t>entity</a:t>
            </a:r>
            <a:r>
              <a:rPr lang="nb-NO" sz="3200" dirty="0"/>
              <a:t>, </a:t>
            </a:r>
            <a:r>
              <a:rPr lang="nb-NO" sz="3200" dirty="0" err="1"/>
              <a:t>including</a:t>
            </a:r>
            <a:r>
              <a:rPr lang="nb-NO" sz="3200" dirty="0"/>
              <a:t> </a:t>
            </a:r>
            <a:r>
              <a:rPr lang="nb-NO" sz="3200" dirty="0" err="1"/>
              <a:t>educational</a:t>
            </a:r>
            <a:r>
              <a:rPr lang="nb-NO" sz="3200" dirty="0"/>
              <a:t> </a:t>
            </a:r>
            <a:r>
              <a:rPr lang="nb-NO" sz="3200" dirty="0" err="1"/>
              <a:t>institutions</a:t>
            </a:r>
            <a:r>
              <a:rPr lang="nb-NO" sz="3200" dirty="0"/>
              <a:t>, </a:t>
            </a:r>
            <a:r>
              <a:rPr lang="nb-NO" sz="3200" dirty="0" err="1"/>
              <a:t>that</a:t>
            </a:r>
            <a:r>
              <a:rPr lang="nb-NO" sz="3200" dirty="0"/>
              <a:t> </a:t>
            </a:r>
            <a:r>
              <a:rPr lang="nb-NO" sz="3200" dirty="0" err="1"/>
              <a:t>commemorates</a:t>
            </a:r>
            <a:r>
              <a:rPr lang="nb-NO" sz="3200" dirty="0"/>
              <a:t> </a:t>
            </a:r>
            <a:r>
              <a:rPr lang="nb-NO" sz="3200" dirty="0" err="1"/>
              <a:t>the</a:t>
            </a:r>
            <a:r>
              <a:rPr lang="nb-NO" sz="3200" dirty="0"/>
              <a:t> </a:t>
            </a:r>
            <a:r>
              <a:rPr lang="nb-NO" sz="3200" dirty="0" err="1"/>
              <a:t>Nakba</a:t>
            </a:r>
            <a:r>
              <a:rPr lang="nb-NO" sz="3200" dirty="0"/>
              <a:t> or </a:t>
            </a:r>
            <a:r>
              <a:rPr lang="nb-NO" sz="3200" dirty="0" err="1"/>
              <a:t>rejects</a:t>
            </a:r>
            <a:r>
              <a:rPr lang="nb-NO" sz="3200" dirty="0"/>
              <a:t> </a:t>
            </a:r>
            <a:r>
              <a:rPr lang="nb-NO" sz="3200" dirty="0" err="1"/>
              <a:t>the</a:t>
            </a:r>
            <a:r>
              <a:rPr lang="nb-NO" sz="3200" dirty="0"/>
              <a:t> </a:t>
            </a:r>
            <a:r>
              <a:rPr lang="nb-NO" sz="3200" dirty="0" err="1"/>
              <a:t>existence</a:t>
            </a:r>
            <a:r>
              <a:rPr lang="nb-NO" sz="3200" dirty="0"/>
              <a:t> </a:t>
            </a:r>
            <a:r>
              <a:rPr lang="nb-NO" sz="3200" dirty="0" err="1"/>
              <a:t>of</a:t>
            </a:r>
            <a:r>
              <a:rPr lang="nb-NO" sz="3200" dirty="0"/>
              <a:t> Israel as a “</a:t>
            </a:r>
            <a:r>
              <a:rPr lang="nb-NO" sz="3200" dirty="0" err="1"/>
              <a:t>Jewish</a:t>
            </a:r>
            <a:r>
              <a:rPr lang="nb-NO" sz="3200" dirty="0"/>
              <a:t> and </a:t>
            </a:r>
            <a:r>
              <a:rPr lang="nb-NO" sz="3200" dirty="0" err="1"/>
              <a:t>democratic</a:t>
            </a:r>
            <a:r>
              <a:rPr lang="nb-NO" sz="3200" dirty="0"/>
              <a:t> </a:t>
            </a:r>
            <a:r>
              <a:rPr lang="nb-NO" sz="3200" dirty="0" err="1"/>
              <a:t>state</a:t>
            </a:r>
            <a:r>
              <a:rPr lang="nb-NO" sz="3200" dirty="0"/>
              <a:t>”.</a:t>
            </a:r>
          </a:p>
        </p:txBody>
      </p:sp>
    </p:spTree>
    <p:extLst>
      <p:ext uri="{BB962C8B-B14F-4D97-AF65-F5344CB8AC3E}">
        <p14:creationId xmlns:p14="http://schemas.microsoft.com/office/powerpoint/2010/main" val="2380759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3C9A14-8C4F-35D4-8139-C661D72EC8A6}"/>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AE48C4B-3A90-42C3-BA00-6092B4771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0BB1EE-01F6-E6F0-EDCA-00D6E64B466F}"/>
              </a:ext>
            </a:extLst>
          </p:cNvPr>
          <p:cNvSpPr>
            <a:spLocks noGrp="1"/>
          </p:cNvSpPr>
          <p:nvPr>
            <p:ph type="title"/>
          </p:nvPr>
        </p:nvSpPr>
        <p:spPr>
          <a:xfrm>
            <a:off x="4654296" y="329184"/>
            <a:ext cx="6894576" cy="1783080"/>
          </a:xfrm>
        </p:spPr>
        <p:txBody>
          <a:bodyPr anchor="b">
            <a:normAutofit/>
          </a:bodyPr>
          <a:lstStyle/>
          <a:p>
            <a:r>
              <a:rPr lang="nb-NO" sz="5400"/>
              <a:t>More Evidence of the culturalcide in Palestine</a:t>
            </a:r>
          </a:p>
        </p:txBody>
      </p:sp>
      <p:pic>
        <p:nvPicPr>
          <p:cNvPr id="4" name="Picture 2">
            <a:extLst>
              <a:ext uri="{FF2B5EF4-FFF2-40B4-BE49-F238E27FC236}">
                <a16:creationId xmlns:a16="http://schemas.microsoft.com/office/drawing/2014/main" id="{7404C0B3-4E8E-3A4A-E2CE-49FE595B74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101" r="13333" b="-2"/>
          <a:stretch/>
        </p:blipFill>
        <p:spPr bwMode="auto">
          <a:xfrm>
            <a:off x="20" y="10"/>
            <a:ext cx="4041316" cy="4193753"/>
          </a:xfrm>
          <a:custGeom>
            <a:avLst/>
            <a:gdLst/>
            <a:ahLst/>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a:noFill/>
          <a:extLst>
            <a:ext uri="{909E8E84-426E-40DD-AFC4-6F175D3DCCD1}">
              <a14:hiddenFill xmlns:a14="http://schemas.microsoft.com/office/drawing/2010/main">
                <a:solidFill>
                  <a:srgbClr val="FFFFFF"/>
                </a:solidFill>
              </a14:hiddenFill>
            </a:ext>
          </a:extLst>
        </p:spPr>
      </p:pic>
      <p:sp>
        <p:nvSpPr>
          <p:cNvPr id="12" name="sketch line">
            <a:extLst>
              <a:ext uri="{FF2B5EF4-FFF2-40B4-BE49-F238E27FC236}">
                <a16:creationId xmlns:a16="http://schemas.microsoft.com/office/drawing/2014/main" id="{F919E280-CA27-4214-97E6-294E0C3BC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463186"/>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EA3712B-EFEF-8886-3F5C-C47755E617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 b="3832"/>
          <a:stretch/>
        </p:blipFill>
        <p:spPr bwMode="auto">
          <a:xfrm>
            <a:off x="1" y="4267200"/>
            <a:ext cx="4051081" cy="2590800"/>
          </a:xfrm>
          <a:custGeom>
            <a:avLst/>
            <a:gdLst/>
            <a:ahLst/>
            <a:cxnLst/>
            <a:rect l="l" t="t" r="r" b="b"/>
            <a:pathLst>
              <a:path w="4051081"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cubicBezTo>
                  <a:pt x="4042100" y="1477465"/>
                  <a:pt x="4059584" y="1566941"/>
                  <a:pt x="4046914" y="1661622"/>
                </a:cubicBezTo>
                <a:cubicBezTo>
                  <a:pt x="4039566" y="1720003"/>
                  <a:pt x="4037919" y="177965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DB68570A-75DA-022D-3704-5DE7C9EFD0C8}"/>
              </a:ext>
            </a:extLst>
          </p:cNvPr>
          <p:cNvSpPr>
            <a:spLocks noGrp="1"/>
          </p:cNvSpPr>
          <p:nvPr>
            <p:ph idx="1"/>
          </p:nvPr>
        </p:nvSpPr>
        <p:spPr>
          <a:xfrm>
            <a:off x="4654296" y="2706624"/>
            <a:ext cx="6894576" cy="3483864"/>
          </a:xfrm>
        </p:spPr>
        <p:txBody>
          <a:bodyPr>
            <a:normAutofit/>
          </a:bodyPr>
          <a:lstStyle/>
          <a:p>
            <a:r>
              <a:rPr lang="en-GB" sz="2200" b="1"/>
              <a:t>Physical Destruction (in particular during the war on Gaza and Westbank 2023) </a:t>
            </a:r>
            <a:endParaRPr lang="en-GB" sz="2200"/>
          </a:p>
          <a:p>
            <a:pPr lvl="1"/>
            <a:endParaRPr lang="en-GB" sz="2200"/>
          </a:p>
          <a:p>
            <a:pPr lvl="1"/>
            <a:r>
              <a:rPr lang="en-GB" sz="2200" b="0" i="0">
                <a:effectLst/>
                <a:latin typeface="Arial" panose="020B0604020202020204" pitchFamily="34" charset="0"/>
              </a:rPr>
              <a:t>As of February 2024, they report that 44 people involved with arts and culture were killed and around 200 historic buildings were damaged or destroyed, along with 12 museums and numerous cultural centres.</a:t>
            </a:r>
            <a:endParaRPr lang="en-GB" sz="2200"/>
          </a:p>
        </p:txBody>
      </p:sp>
    </p:spTree>
    <p:extLst>
      <p:ext uri="{BB962C8B-B14F-4D97-AF65-F5344CB8AC3E}">
        <p14:creationId xmlns:p14="http://schemas.microsoft.com/office/powerpoint/2010/main" val="3901002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EF419-3F89-8D97-6A4A-7412298261E2}"/>
              </a:ext>
            </a:extLst>
          </p:cNvPr>
          <p:cNvSpPr>
            <a:spLocks noGrp="1"/>
          </p:cNvSpPr>
          <p:nvPr>
            <p:ph type="ctrTitle"/>
          </p:nvPr>
        </p:nvSpPr>
        <p:spPr/>
        <p:txBody>
          <a:bodyPr/>
          <a:lstStyle/>
          <a:p>
            <a:r>
              <a:rPr lang="nb-NO" dirty="0"/>
              <a:t>Part 2</a:t>
            </a:r>
          </a:p>
        </p:txBody>
      </p:sp>
      <p:sp>
        <p:nvSpPr>
          <p:cNvPr id="4" name="Subtitle 3">
            <a:extLst>
              <a:ext uri="{FF2B5EF4-FFF2-40B4-BE49-F238E27FC236}">
                <a16:creationId xmlns:a16="http://schemas.microsoft.com/office/drawing/2014/main" id="{E1B65EF8-9A31-964A-A429-55D29F9907F5}"/>
              </a:ext>
            </a:extLst>
          </p:cNvPr>
          <p:cNvSpPr>
            <a:spLocks noGrp="1"/>
          </p:cNvSpPr>
          <p:nvPr>
            <p:ph type="subTitle" idx="1"/>
          </p:nvPr>
        </p:nvSpPr>
        <p:spPr/>
        <p:txBody>
          <a:bodyPr/>
          <a:lstStyle/>
          <a:p>
            <a:r>
              <a:rPr lang="en-US" sz="2400" dirty="0"/>
              <a:t>Zionism</a:t>
            </a:r>
            <a:r>
              <a:rPr lang="nb-NO" dirty="0"/>
              <a:t> </a:t>
            </a:r>
          </a:p>
        </p:txBody>
      </p:sp>
    </p:spTree>
    <p:extLst>
      <p:ext uri="{BB962C8B-B14F-4D97-AF65-F5344CB8AC3E}">
        <p14:creationId xmlns:p14="http://schemas.microsoft.com/office/powerpoint/2010/main" val="3647726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90F77-A123-EB00-BEDB-671D00B44A35}"/>
              </a:ext>
            </a:extLst>
          </p:cNvPr>
          <p:cNvSpPr>
            <a:spLocks noGrp="1"/>
          </p:cNvSpPr>
          <p:nvPr>
            <p:ph type="title"/>
          </p:nvPr>
        </p:nvSpPr>
        <p:spPr/>
        <p:txBody>
          <a:bodyPr/>
          <a:lstStyle/>
          <a:p>
            <a:r>
              <a:rPr lang="nb-NO" dirty="0"/>
              <a:t>Contents</a:t>
            </a:r>
          </a:p>
        </p:txBody>
      </p:sp>
      <p:sp>
        <p:nvSpPr>
          <p:cNvPr id="3" name="Content Placeholder 2">
            <a:extLst>
              <a:ext uri="{FF2B5EF4-FFF2-40B4-BE49-F238E27FC236}">
                <a16:creationId xmlns:a16="http://schemas.microsoft.com/office/drawing/2014/main" id="{C475EB94-3668-C5B6-D9EB-09BECF81E65C}"/>
              </a:ext>
            </a:extLst>
          </p:cNvPr>
          <p:cNvSpPr>
            <a:spLocks noGrp="1"/>
          </p:cNvSpPr>
          <p:nvPr>
            <p:ph idx="1"/>
          </p:nvPr>
        </p:nvSpPr>
        <p:spPr/>
        <p:txBody>
          <a:bodyPr>
            <a:normAutofit/>
          </a:bodyPr>
          <a:lstStyle/>
          <a:p>
            <a:r>
              <a:rPr lang="en-US" dirty="0"/>
              <a:t>Colonization of Palestine ----  A brief </a:t>
            </a:r>
            <a:r>
              <a:rPr lang="en-US" sz="2800" dirty="0"/>
              <a:t>C</a:t>
            </a:r>
            <a:r>
              <a:rPr lang="en-US" sz="2800" kern="1200" dirty="0">
                <a:solidFill>
                  <a:schemeClr val="tx1"/>
                </a:solidFill>
                <a:latin typeface="+mj-lt"/>
                <a:ea typeface="+mj-ea"/>
                <a:cs typeface="+mj-cs"/>
              </a:rPr>
              <a:t>hronology</a:t>
            </a:r>
            <a:r>
              <a:rPr lang="en-US" dirty="0"/>
              <a:t> </a:t>
            </a:r>
          </a:p>
          <a:p>
            <a:pPr lvl="1"/>
            <a:r>
              <a:rPr lang="en-US" dirty="0"/>
              <a:t>Context, western complicity and Zionism</a:t>
            </a:r>
          </a:p>
          <a:p>
            <a:r>
              <a:rPr lang="en-US" dirty="0"/>
              <a:t>Dehumanization of the indigenous Palestinian people  </a:t>
            </a:r>
          </a:p>
          <a:p>
            <a:pPr lvl="1"/>
            <a:r>
              <a:rPr lang="en-US" dirty="0"/>
              <a:t>Main practice for colonization (erasure, expulsion, ethnic cleansing, culturicide and genocide) </a:t>
            </a:r>
          </a:p>
          <a:p>
            <a:r>
              <a:rPr lang="en-US" dirty="0"/>
              <a:t>Resilience, Resistance and Decolonization. More than ½ million Palestinians are killed since 1920 in the fight for freedom and decolonization. </a:t>
            </a:r>
          </a:p>
        </p:txBody>
      </p:sp>
    </p:spTree>
    <p:extLst>
      <p:ext uri="{BB962C8B-B14F-4D97-AF65-F5344CB8AC3E}">
        <p14:creationId xmlns:p14="http://schemas.microsoft.com/office/powerpoint/2010/main" val="282642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76E33E-D6B6-7FE8-7D07-4AFC2AE88BFF}"/>
              </a:ext>
            </a:extLst>
          </p:cNvPr>
          <p:cNvSpPr>
            <a:spLocks noGrp="1"/>
          </p:cNvSpPr>
          <p:nvPr>
            <p:ph type="title"/>
          </p:nvPr>
        </p:nvSpPr>
        <p:spPr>
          <a:xfrm>
            <a:off x="838201" y="345810"/>
            <a:ext cx="5120561" cy="1325563"/>
          </a:xfrm>
        </p:spPr>
        <p:txBody>
          <a:bodyPr vert="horz" lIns="91440" tIns="45720" rIns="91440" bIns="45720" rtlCol="0" anchor="ctr">
            <a:normAutofit/>
          </a:bodyPr>
          <a:lstStyle/>
          <a:p>
            <a:r>
              <a:rPr lang="en-US" sz="4100" kern="1200" dirty="0">
                <a:solidFill>
                  <a:schemeClr val="tx1"/>
                </a:solidFill>
                <a:latin typeface="+mj-lt"/>
                <a:ea typeface="+mj-ea"/>
                <a:cs typeface="+mj-cs"/>
              </a:rPr>
              <a:t>A  </a:t>
            </a:r>
            <a:r>
              <a:rPr lang="en-US" sz="4100" dirty="0"/>
              <a:t>C</a:t>
            </a:r>
            <a:r>
              <a:rPr lang="en-US" sz="4100" kern="1200" dirty="0">
                <a:solidFill>
                  <a:schemeClr val="tx1"/>
                </a:solidFill>
                <a:latin typeface="+mj-lt"/>
                <a:ea typeface="+mj-ea"/>
                <a:cs typeface="+mj-cs"/>
              </a:rPr>
              <a:t>hronology of Palestine Colonization</a:t>
            </a:r>
          </a:p>
        </p:txBody>
      </p:sp>
      <p:sp>
        <p:nvSpPr>
          <p:cNvPr id="8" name="Content Placeholder 7">
            <a:extLst>
              <a:ext uri="{FF2B5EF4-FFF2-40B4-BE49-F238E27FC236}">
                <a16:creationId xmlns:a16="http://schemas.microsoft.com/office/drawing/2014/main" id="{79896D27-78E3-566F-6ACF-F49F155F4434}"/>
              </a:ext>
            </a:extLst>
          </p:cNvPr>
          <p:cNvSpPr>
            <a:spLocks noGrp="1"/>
          </p:cNvSpPr>
          <p:nvPr>
            <p:ph sz="half" idx="1"/>
          </p:nvPr>
        </p:nvSpPr>
        <p:spPr>
          <a:xfrm>
            <a:off x="838201" y="1825625"/>
            <a:ext cx="5092194" cy="4351338"/>
          </a:xfrm>
        </p:spPr>
        <p:txBody>
          <a:bodyPr vert="horz" lIns="91440" tIns="45720" rIns="91440" bIns="45720" rtlCol="0">
            <a:normAutofit/>
          </a:bodyPr>
          <a:lstStyle/>
          <a:p>
            <a:r>
              <a:rPr lang="en-US" sz="2600" dirty="0"/>
              <a:t>1799 while Palestine was under Othman ules, the idea of establishing a Jewish protectorate in Palestine was first proposed by Napoleon. He suggested forming a Jewish state under French protection.</a:t>
            </a:r>
          </a:p>
        </p:txBody>
      </p:sp>
      <p:sp>
        <p:nvSpPr>
          <p:cNvPr id="1035" name="Oval 1034">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26" name="Picture 2" descr="Siege of Acre (1799) - Wikipedia">
            <a:extLst>
              <a:ext uri="{FF2B5EF4-FFF2-40B4-BE49-F238E27FC236}">
                <a16:creationId xmlns:a16="http://schemas.microsoft.com/office/drawing/2014/main" id="{5A44D87E-6D24-C558-BAD8-990F0CAD3B3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129" r="5292" b="-3"/>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
        <p:nvSpPr>
          <p:cNvPr id="1037" name="Arc 1036">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028" name="Picture 4" descr="Jews at the Western Wall, Felix Bonfils, Albumen silver print, 1870s. (Wikimedia Photo)">
            <a:extLst>
              <a:ext uri="{FF2B5EF4-FFF2-40B4-BE49-F238E27FC236}">
                <a16:creationId xmlns:a16="http://schemas.microsoft.com/office/drawing/2014/main" id="{70BF6C00-B1DC-7CF8-DEB7-07F7C777C5F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03" r="6530" b="3"/>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5386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41DC728-F085-53B1-7461-5A62741E37AA}"/>
              </a:ext>
            </a:extLst>
          </p:cNvPr>
          <p:cNvSpPr>
            <a:spLocks noGrp="1"/>
          </p:cNvSpPr>
          <p:nvPr>
            <p:ph type="title"/>
          </p:nvPr>
        </p:nvSpPr>
        <p:spPr/>
        <p:txBody>
          <a:bodyPr>
            <a:normAutofit fontScale="90000"/>
          </a:bodyPr>
          <a:lstStyle/>
          <a:p>
            <a:r>
              <a:rPr kumimoji="0" lang="en-NO" altLang="en-NO" sz="4400" b="0" i="0" u="none" strike="noStrike" cap="none" normalizeH="0" baseline="0" dirty="0">
                <a:ln>
                  <a:noFill/>
                </a:ln>
                <a:solidFill>
                  <a:srgbClr val="353535"/>
                </a:solidFill>
                <a:effectLst/>
                <a:latin typeface="Palatino" pitchFamily="2" charset="77"/>
                <a:ea typeface="Palatino" pitchFamily="2" charset="77"/>
              </a:rPr>
              <a:t>the Ottoman census of 1878 indicated the following demographics for the Jerusalem, Nablus, and Acre districts</a:t>
            </a:r>
            <a:br>
              <a:rPr kumimoji="0" lang="en-NO" altLang="en-NO" sz="2400" b="0" i="0" u="none" strike="noStrike" cap="none" normalizeH="0" baseline="0" dirty="0">
                <a:ln>
                  <a:noFill/>
                </a:ln>
                <a:solidFill>
                  <a:schemeClr val="tx1"/>
                </a:solidFill>
                <a:effectLst/>
                <a:latin typeface="Palatino" pitchFamily="2" charset="77"/>
                <a:ea typeface="Palatino" pitchFamily="2" charset="77"/>
              </a:rPr>
            </a:br>
            <a:endParaRPr lang="nb-NO" dirty="0">
              <a:latin typeface="Palatino" pitchFamily="2" charset="77"/>
              <a:ea typeface="Palatino" pitchFamily="2" charset="77"/>
            </a:endParaRPr>
          </a:p>
        </p:txBody>
      </p:sp>
      <p:graphicFrame>
        <p:nvGraphicFramePr>
          <p:cNvPr id="10" name="Content Placeholder 9">
            <a:extLst>
              <a:ext uri="{FF2B5EF4-FFF2-40B4-BE49-F238E27FC236}">
                <a16:creationId xmlns:a16="http://schemas.microsoft.com/office/drawing/2014/main" id="{49746635-56A0-A4EF-791D-2F0DF0C87ABD}"/>
              </a:ext>
            </a:extLst>
          </p:cNvPr>
          <p:cNvGraphicFramePr>
            <a:graphicFrameLocks noGrp="1"/>
          </p:cNvGraphicFramePr>
          <p:nvPr>
            <p:ph idx="1"/>
            <p:extLst>
              <p:ext uri="{D42A27DB-BD31-4B8C-83A1-F6EECF244321}">
                <p14:modId xmlns:p14="http://schemas.microsoft.com/office/powerpoint/2010/main" val="971911849"/>
              </p:ext>
            </p:extLst>
          </p:nvPr>
        </p:nvGraphicFramePr>
        <p:xfrm>
          <a:off x="1105469" y="1921034"/>
          <a:ext cx="8679976" cy="2788920"/>
        </p:xfrm>
        <a:graphic>
          <a:graphicData uri="http://schemas.openxmlformats.org/drawingml/2006/table">
            <a:tbl>
              <a:tblPr/>
              <a:tblGrid>
                <a:gridCol w="3891024">
                  <a:extLst>
                    <a:ext uri="{9D8B030D-6E8A-4147-A177-3AD203B41FA5}">
                      <a16:colId xmlns:a16="http://schemas.microsoft.com/office/drawing/2014/main" val="3687337734"/>
                    </a:ext>
                  </a:extLst>
                </a:gridCol>
                <a:gridCol w="2394476">
                  <a:extLst>
                    <a:ext uri="{9D8B030D-6E8A-4147-A177-3AD203B41FA5}">
                      <a16:colId xmlns:a16="http://schemas.microsoft.com/office/drawing/2014/main" val="1242028807"/>
                    </a:ext>
                  </a:extLst>
                </a:gridCol>
                <a:gridCol w="2394476">
                  <a:extLst>
                    <a:ext uri="{9D8B030D-6E8A-4147-A177-3AD203B41FA5}">
                      <a16:colId xmlns:a16="http://schemas.microsoft.com/office/drawing/2014/main" val="1214712105"/>
                    </a:ext>
                  </a:extLst>
                </a:gridCol>
              </a:tblGrid>
              <a:tr h="438150">
                <a:tc>
                  <a:txBody>
                    <a:bodyPr/>
                    <a:lstStyle/>
                    <a:p>
                      <a:r>
                        <a:rPr lang="en-GB" b="1" u="sng">
                          <a:solidFill>
                            <a:srgbClr val="353535"/>
                          </a:solidFill>
                          <a:effectLst/>
                        </a:rPr>
                        <a:t>Census Group</a:t>
                      </a:r>
                      <a:endParaRPr lang="en-GB">
                        <a:solidFill>
                          <a:srgbClr val="353535"/>
                        </a:solidFill>
                        <a:effectLst/>
                      </a:endParaRPr>
                    </a:p>
                  </a:txBody>
                  <a:tcPr marL="95250" marR="95250" marT="95250" marB="95250" anchor="ctr">
                    <a:lnL>
                      <a:noFill/>
                    </a:lnL>
                    <a:lnR>
                      <a:noFill/>
                    </a:lnR>
                    <a:lnT>
                      <a:noFill/>
                    </a:lnT>
                    <a:lnB>
                      <a:noFill/>
                    </a:lnB>
                    <a:solidFill>
                      <a:srgbClr val="FFFFFF"/>
                    </a:solidFill>
                  </a:tcPr>
                </a:tc>
                <a:tc>
                  <a:txBody>
                    <a:bodyPr/>
                    <a:lstStyle/>
                    <a:p>
                      <a:r>
                        <a:rPr lang="en-GB" b="1" u="sng" dirty="0">
                          <a:solidFill>
                            <a:srgbClr val="353535"/>
                          </a:solidFill>
                          <a:effectLst/>
                        </a:rPr>
                        <a:t>Population</a:t>
                      </a:r>
                      <a:endParaRPr lang="en-GB" dirty="0">
                        <a:solidFill>
                          <a:srgbClr val="353535"/>
                        </a:solidFill>
                        <a:effectLst/>
                      </a:endParaRPr>
                    </a:p>
                  </a:txBody>
                  <a:tcPr marL="95250" marR="95250" marT="95250" marB="95250" anchor="ctr">
                    <a:lnL>
                      <a:noFill/>
                    </a:lnL>
                    <a:lnR>
                      <a:noFill/>
                    </a:lnR>
                    <a:lnT>
                      <a:noFill/>
                    </a:lnT>
                    <a:lnB>
                      <a:noFill/>
                    </a:lnB>
                    <a:solidFill>
                      <a:srgbClr val="FFFFFF"/>
                    </a:solidFill>
                  </a:tcPr>
                </a:tc>
                <a:tc>
                  <a:txBody>
                    <a:bodyPr/>
                    <a:lstStyle/>
                    <a:p>
                      <a:r>
                        <a:rPr lang="en-GB" b="1" u="sng">
                          <a:solidFill>
                            <a:srgbClr val="353535"/>
                          </a:solidFill>
                          <a:effectLst/>
                        </a:rPr>
                        <a:t>Percentage</a:t>
                      </a:r>
                      <a:endParaRPr lang="en-GB">
                        <a:solidFill>
                          <a:srgbClr val="353535"/>
                        </a:solidFill>
                        <a:effectLst/>
                      </a:endParaRPr>
                    </a:p>
                  </a:txBody>
                  <a:tcPr marL="95250" marR="95250" marT="95250" marB="95250" anchor="ctr">
                    <a:lnL>
                      <a:noFill/>
                    </a:lnL>
                    <a:lnR>
                      <a:noFill/>
                    </a:lnR>
                    <a:lnT>
                      <a:noFill/>
                    </a:lnT>
                    <a:lnB>
                      <a:noFill/>
                    </a:lnB>
                    <a:solidFill>
                      <a:srgbClr val="FFFFFF"/>
                    </a:solidFill>
                  </a:tcPr>
                </a:tc>
                <a:extLst>
                  <a:ext uri="{0D108BD9-81ED-4DB2-BD59-A6C34878D82A}">
                    <a16:rowId xmlns:a16="http://schemas.microsoft.com/office/drawing/2014/main" val="1038984917"/>
                  </a:ext>
                </a:extLst>
              </a:tr>
              <a:tr h="438150">
                <a:tc>
                  <a:txBody>
                    <a:bodyPr/>
                    <a:lstStyle/>
                    <a:p>
                      <a:r>
                        <a:rPr lang="en-GB">
                          <a:solidFill>
                            <a:srgbClr val="353535"/>
                          </a:solidFill>
                          <a:effectLst/>
                        </a:rPr>
                        <a:t>Muslim</a:t>
                      </a:r>
                    </a:p>
                  </a:txBody>
                  <a:tcPr marL="95250" marR="95250" marT="95250" marB="95250" anchor="ctr">
                    <a:lnL>
                      <a:noFill/>
                    </a:lnL>
                    <a:lnR>
                      <a:noFill/>
                    </a:lnR>
                    <a:lnT>
                      <a:noFill/>
                    </a:lnT>
                    <a:lnB>
                      <a:noFill/>
                    </a:lnB>
                    <a:solidFill>
                      <a:srgbClr val="FFFFFF"/>
                    </a:solidFill>
                  </a:tcPr>
                </a:tc>
                <a:tc>
                  <a:txBody>
                    <a:bodyPr/>
                    <a:lstStyle/>
                    <a:p>
                      <a:r>
                        <a:rPr lang="en-NO">
                          <a:solidFill>
                            <a:srgbClr val="353535"/>
                          </a:solidFill>
                          <a:effectLst/>
                        </a:rPr>
                        <a:t>403,795</a:t>
                      </a:r>
                    </a:p>
                  </a:txBody>
                  <a:tcPr marL="95250" marR="95250" marT="95250" marB="95250" anchor="ctr">
                    <a:lnL>
                      <a:noFill/>
                    </a:lnL>
                    <a:lnR>
                      <a:noFill/>
                    </a:lnR>
                    <a:lnT>
                      <a:noFill/>
                    </a:lnT>
                    <a:lnB>
                      <a:noFill/>
                    </a:lnB>
                    <a:solidFill>
                      <a:srgbClr val="FFFFFF"/>
                    </a:solidFill>
                  </a:tcPr>
                </a:tc>
                <a:tc>
                  <a:txBody>
                    <a:bodyPr/>
                    <a:lstStyle/>
                    <a:p>
                      <a:r>
                        <a:rPr lang="en-NO">
                          <a:solidFill>
                            <a:srgbClr val="353535"/>
                          </a:solidFill>
                          <a:effectLst/>
                        </a:rPr>
                        <a:t>85.5</a:t>
                      </a:r>
                    </a:p>
                  </a:txBody>
                  <a:tcPr marL="95250" marR="95250" marT="95250" marB="95250" anchor="ctr">
                    <a:lnL>
                      <a:noFill/>
                    </a:lnL>
                    <a:lnR>
                      <a:noFill/>
                    </a:lnR>
                    <a:lnT>
                      <a:noFill/>
                    </a:lnT>
                    <a:lnB>
                      <a:noFill/>
                    </a:lnB>
                    <a:solidFill>
                      <a:srgbClr val="FFFFFF"/>
                    </a:solidFill>
                  </a:tcPr>
                </a:tc>
                <a:extLst>
                  <a:ext uri="{0D108BD9-81ED-4DB2-BD59-A6C34878D82A}">
                    <a16:rowId xmlns:a16="http://schemas.microsoft.com/office/drawing/2014/main" val="283902377"/>
                  </a:ext>
                </a:extLst>
              </a:tr>
              <a:tr h="438150">
                <a:tc>
                  <a:txBody>
                    <a:bodyPr/>
                    <a:lstStyle/>
                    <a:p>
                      <a:r>
                        <a:rPr lang="en-GB">
                          <a:solidFill>
                            <a:srgbClr val="353535"/>
                          </a:solidFill>
                          <a:effectLst/>
                        </a:rPr>
                        <a:t>Christian</a:t>
                      </a:r>
                    </a:p>
                  </a:txBody>
                  <a:tcPr marL="95250" marR="95250" marT="95250" marB="95250" anchor="ctr">
                    <a:lnL>
                      <a:noFill/>
                    </a:lnL>
                    <a:lnR>
                      <a:noFill/>
                    </a:lnR>
                    <a:lnT>
                      <a:noFill/>
                    </a:lnT>
                    <a:lnB>
                      <a:noFill/>
                    </a:lnB>
                    <a:solidFill>
                      <a:srgbClr val="FFFFFF"/>
                    </a:solidFill>
                  </a:tcPr>
                </a:tc>
                <a:tc>
                  <a:txBody>
                    <a:bodyPr/>
                    <a:lstStyle/>
                    <a:p>
                      <a:r>
                        <a:rPr lang="en-NO">
                          <a:solidFill>
                            <a:srgbClr val="353535"/>
                          </a:solidFill>
                          <a:effectLst/>
                        </a:rPr>
                        <a:t>43,659</a:t>
                      </a:r>
                    </a:p>
                  </a:txBody>
                  <a:tcPr marL="95250" marR="95250" marT="95250" marB="95250" anchor="ctr">
                    <a:lnL>
                      <a:noFill/>
                    </a:lnL>
                    <a:lnR>
                      <a:noFill/>
                    </a:lnR>
                    <a:lnT>
                      <a:noFill/>
                    </a:lnT>
                    <a:lnB>
                      <a:noFill/>
                    </a:lnB>
                    <a:solidFill>
                      <a:srgbClr val="FFFFFF"/>
                    </a:solidFill>
                  </a:tcPr>
                </a:tc>
                <a:tc>
                  <a:txBody>
                    <a:bodyPr/>
                    <a:lstStyle/>
                    <a:p>
                      <a:r>
                        <a:rPr lang="en-NO">
                          <a:solidFill>
                            <a:srgbClr val="353535"/>
                          </a:solidFill>
                          <a:effectLst/>
                        </a:rPr>
                        <a:t>9.2</a:t>
                      </a:r>
                    </a:p>
                  </a:txBody>
                  <a:tcPr marL="95250" marR="95250" marT="95250" marB="95250" anchor="ctr">
                    <a:lnL>
                      <a:noFill/>
                    </a:lnL>
                    <a:lnR>
                      <a:noFill/>
                    </a:lnR>
                    <a:lnT>
                      <a:noFill/>
                    </a:lnT>
                    <a:lnB>
                      <a:noFill/>
                    </a:lnB>
                    <a:solidFill>
                      <a:srgbClr val="FFFFFF"/>
                    </a:solidFill>
                  </a:tcPr>
                </a:tc>
                <a:extLst>
                  <a:ext uri="{0D108BD9-81ED-4DB2-BD59-A6C34878D82A}">
                    <a16:rowId xmlns:a16="http://schemas.microsoft.com/office/drawing/2014/main" val="2152207607"/>
                  </a:ext>
                </a:extLst>
              </a:tr>
              <a:tr h="438150">
                <a:tc>
                  <a:txBody>
                    <a:bodyPr/>
                    <a:lstStyle/>
                    <a:p>
                      <a:r>
                        <a:rPr lang="en-GB">
                          <a:solidFill>
                            <a:srgbClr val="353535"/>
                          </a:solidFill>
                          <a:effectLst/>
                        </a:rPr>
                        <a:t>Jewish</a:t>
                      </a:r>
                    </a:p>
                  </a:txBody>
                  <a:tcPr marL="95250" marR="95250" marT="95250" marB="95250" anchor="ctr">
                    <a:lnL>
                      <a:noFill/>
                    </a:lnL>
                    <a:lnR>
                      <a:noFill/>
                    </a:lnR>
                    <a:lnT>
                      <a:noFill/>
                    </a:lnT>
                    <a:lnB>
                      <a:noFill/>
                    </a:lnB>
                    <a:solidFill>
                      <a:srgbClr val="FFFFFF"/>
                    </a:solidFill>
                  </a:tcPr>
                </a:tc>
                <a:tc>
                  <a:txBody>
                    <a:bodyPr/>
                    <a:lstStyle/>
                    <a:p>
                      <a:r>
                        <a:rPr lang="en-NO">
                          <a:solidFill>
                            <a:srgbClr val="353535"/>
                          </a:solidFill>
                          <a:effectLst/>
                        </a:rPr>
                        <a:t>15,001</a:t>
                      </a:r>
                    </a:p>
                  </a:txBody>
                  <a:tcPr marL="95250" marR="95250" marT="95250" marB="95250" anchor="ctr">
                    <a:lnL>
                      <a:noFill/>
                    </a:lnL>
                    <a:lnR>
                      <a:noFill/>
                    </a:lnR>
                    <a:lnT>
                      <a:noFill/>
                    </a:lnT>
                    <a:lnB>
                      <a:noFill/>
                    </a:lnB>
                    <a:solidFill>
                      <a:srgbClr val="FFFFFF"/>
                    </a:solidFill>
                  </a:tcPr>
                </a:tc>
                <a:tc>
                  <a:txBody>
                    <a:bodyPr/>
                    <a:lstStyle/>
                    <a:p>
                      <a:r>
                        <a:rPr lang="en-NO">
                          <a:solidFill>
                            <a:srgbClr val="353535"/>
                          </a:solidFill>
                          <a:effectLst/>
                        </a:rPr>
                        <a:t>3.2</a:t>
                      </a:r>
                    </a:p>
                  </a:txBody>
                  <a:tcPr marL="95250" marR="95250" marT="95250" marB="95250" anchor="ctr">
                    <a:lnL>
                      <a:noFill/>
                    </a:lnL>
                    <a:lnR>
                      <a:noFill/>
                    </a:lnR>
                    <a:lnT>
                      <a:noFill/>
                    </a:lnT>
                    <a:lnB>
                      <a:noFill/>
                    </a:lnB>
                    <a:solidFill>
                      <a:srgbClr val="FFFFFF"/>
                    </a:solidFill>
                  </a:tcPr>
                </a:tc>
                <a:extLst>
                  <a:ext uri="{0D108BD9-81ED-4DB2-BD59-A6C34878D82A}">
                    <a16:rowId xmlns:a16="http://schemas.microsoft.com/office/drawing/2014/main" val="542098843"/>
                  </a:ext>
                </a:extLst>
              </a:tr>
              <a:tr h="438150">
                <a:tc>
                  <a:txBody>
                    <a:bodyPr/>
                    <a:lstStyle/>
                    <a:p>
                      <a:r>
                        <a:rPr lang="en-GB">
                          <a:solidFill>
                            <a:srgbClr val="353535"/>
                          </a:solidFill>
                          <a:effectLst/>
                        </a:rPr>
                        <a:t>Jewish (Foreign-born)</a:t>
                      </a:r>
                    </a:p>
                  </a:txBody>
                  <a:tcPr marL="95250" marR="95250" marT="95250" marB="95250" anchor="ctr">
                    <a:lnL>
                      <a:noFill/>
                    </a:lnL>
                    <a:lnR>
                      <a:noFill/>
                    </a:lnR>
                    <a:lnT>
                      <a:noFill/>
                    </a:lnT>
                    <a:lnB>
                      <a:noFill/>
                    </a:lnB>
                    <a:solidFill>
                      <a:srgbClr val="FFFFFF"/>
                    </a:solidFill>
                  </a:tcPr>
                </a:tc>
                <a:tc>
                  <a:txBody>
                    <a:bodyPr/>
                    <a:lstStyle/>
                    <a:p>
                      <a:r>
                        <a:rPr lang="en-GB">
                          <a:solidFill>
                            <a:srgbClr val="353535"/>
                          </a:solidFill>
                          <a:effectLst/>
                        </a:rPr>
                        <a:t>Est. 10,000</a:t>
                      </a:r>
                    </a:p>
                  </a:txBody>
                  <a:tcPr marL="95250" marR="95250" marT="95250" marB="95250" anchor="ctr">
                    <a:lnL>
                      <a:noFill/>
                    </a:lnL>
                    <a:lnR>
                      <a:noFill/>
                    </a:lnR>
                    <a:lnT>
                      <a:noFill/>
                    </a:lnT>
                    <a:lnB>
                      <a:noFill/>
                    </a:lnB>
                    <a:solidFill>
                      <a:srgbClr val="FFFFFF"/>
                    </a:solidFill>
                  </a:tcPr>
                </a:tc>
                <a:tc>
                  <a:txBody>
                    <a:bodyPr/>
                    <a:lstStyle/>
                    <a:p>
                      <a:r>
                        <a:rPr lang="en-NO">
                          <a:solidFill>
                            <a:srgbClr val="353535"/>
                          </a:solidFill>
                          <a:effectLst/>
                        </a:rPr>
                        <a:t>2.1</a:t>
                      </a:r>
                    </a:p>
                  </a:txBody>
                  <a:tcPr marL="95250" marR="95250" marT="95250" marB="95250" anchor="ctr">
                    <a:lnL>
                      <a:noFill/>
                    </a:lnL>
                    <a:lnR>
                      <a:noFill/>
                    </a:lnR>
                    <a:lnT>
                      <a:noFill/>
                    </a:lnT>
                    <a:lnB>
                      <a:noFill/>
                    </a:lnB>
                    <a:solidFill>
                      <a:srgbClr val="FFFFFF"/>
                    </a:solidFill>
                  </a:tcPr>
                </a:tc>
                <a:extLst>
                  <a:ext uri="{0D108BD9-81ED-4DB2-BD59-A6C34878D82A}">
                    <a16:rowId xmlns:a16="http://schemas.microsoft.com/office/drawing/2014/main" val="3008377837"/>
                  </a:ext>
                </a:extLst>
              </a:tr>
              <a:tr h="438150">
                <a:tc>
                  <a:txBody>
                    <a:bodyPr/>
                    <a:lstStyle/>
                    <a:p>
                      <a:r>
                        <a:rPr lang="en-GB" b="1">
                          <a:solidFill>
                            <a:srgbClr val="353535"/>
                          </a:solidFill>
                          <a:effectLst/>
                        </a:rPr>
                        <a:t>Total:</a:t>
                      </a:r>
                      <a:endParaRPr lang="en-GB">
                        <a:solidFill>
                          <a:srgbClr val="353535"/>
                        </a:solidFill>
                        <a:effectLst/>
                      </a:endParaRPr>
                    </a:p>
                  </a:txBody>
                  <a:tcPr marL="95250" marR="95250" marT="95250" marB="95250" anchor="ctr">
                    <a:lnL>
                      <a:noFill/>
                    </a:lnL>
                    <a:lnR>
                      <a:noFill/>
                    </a:lnR>
                    <a:lnT>
                      <a:noFill/>
                    </a:lnT>
                    <a:lnB>
                      <a:noFill/>
                    </a:lnB>
                    <a:solidFill>
                      <a:srgbClr val="FFFFFF"/>
                    </a:solidFill>
                  </a:tcPr>
                </a:tc>
                <a:tc>
                  <a:txBody>
                    <a:bodyPr/>
                    <a:lstStyle/>
                    <a:p>
                      <a:r>
                        <a:rPr lang="en-NO" b="1">
                          <a:solidFill>
                            <a:srgbClr val="353535"/>
                          </a:solidFill>
                          <a:effectLst/>
                        </a:rPr>
                        <a:t>472,455</a:t>
                      </a:r>
                      <a:endParaRPr lang="en-NO">
                        <a:solidFill>
                          <a:srgbClr val="353535"/>
                        </a:solidFill>
                        <a:effectLst/>
                      </a:endParaRPr>
                    </a:p>
                  </a:txBody>
                  <a:tcPr marL="95250" marR="95250" marT="95250" marB="95250" anchor="ctr">
                    <a:lnL>
                      <a:noFill/>
                    </a:lnL>
                    <a:lnR>
                      <a:noFill/>
                    </a:lnR>
                    <a:lnT>
                      <a:noFill/>
                    </a:lnT>
                    <a:lnB>
                      <a:noFill/>
                    </a:lnB>
                    <a:solidFill>
                      <a:srgbClr val="FFFFFF"/>
                    </a:solidFill>
                  </a:tcPr>
                </a:tc>
                <a:tc>
                  <a:txBody>
                    <a:bodyPr/>
                    <a:lstStyle/>
                    <a:p>
                      <a:r>
                        <a:rPr lang="en-NO" b="1" dirty="0">
                          <a:solidFill>
                            <a:srgbClr val="353535"/>
                          </a:solidFill>
                          <a:effectLst/>
                        </a:rPr>
                        <a:t>100.0</a:t>
                      </a:r>
                      <a:endParaRPr lang="en-NO" dirty="0">
                        <a:solidFill>
                          <a:srgbClr val="353535"/>
                        </a:solidFill>
                        <a:effectLst/>
                      </a:endParaRPr>
                    </a:p>
                  </a:txBody>
                  <a:tcPr marL="95250" marR="95250" marT="95250" marB="95250" anchor="ctr">
                    <a:lnL>
                      <a:noFill/>
                    </a:lnL>
                    <a:lnR>
                      <a:noFill/>
                    </a:lnR>
                    <a:lnT>
                      <a:noFill/>
                    </a:lnT>
                    <a:lnB>
                      <a:noFill/>
                    </a:lnB>
                    <a:solidFill>
                      <a:srgbClr val="FFFFFF"/>
                    </a:solidFill>
                  </a:tcPr>
                </a:tc>
                <a:extLst>
                  <a:ext uri="{0D108BD9-81ED-4DB2-BD59-A6C34878D82A}">
                    <a16:rowId xmlns:a16="http://schemas.microsoft.com/office/drawing/2014/main" val="413717139"/>
                  </a:ext>
                </a:extLst>
              </a:tr>
            </a:tbl>
          </a:graphicData>
        </a:graphic>
      </p:graphicFrame>
      <p:sp>
        <p:nvSpPr>
          <p:cNvPr id="11" name="Rectangle 1">
            <a:extLst>
              <a:ext uri="{FF2B5EF4-FFF2-40B4-BE49-F238E27FC236}">
                <a16:creationId xmlns:a16="http://schemas.microsoft.com/office/drawing/2014/main" id="{6DB86000-27C4-0529-837B-7838BE067796}"/>
              </a:ext>
            </a:extLst>
          </p:cNvPr>
          <p:cNvSpPr>
            <a:spLocks noChangeArrowheads="1"/>
          </p:cNvSpPr>
          <p:nvPr/>
        </p:nvSpPr>
        <p:spPr bwMode="auto">
          <a:xfrm>
            <a:off x="0" y="90100"/>
            <a:ext cx="224742"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NO" altLang="en-NO" sz="1200" b="0" i="0" u="none" strike="noStrike" cap="none" normalizeH="0" baseline="0" dirty="0">
                <a:ln>
                  <a:noFill/>
                </a:ln>
                <a:solidFill>
                  <a:srgbClr val="353535"/>
                </a:solidFill>
                <a:effectLst/>
                <a:latin typeface="Lato" panose="020F0502020204030203" pitchFamily="34" charset="0"/>
              </a:rPr>
              <a:t> </a:t>
            </a:r>
            <a:endParaRPr kumimoji="0" lang="en-NO" altLang="en-NO"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07231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4131" name="Rectangle 4130">
            <a:extLst>
              <a:ext uri="{FF2B5EF4-FFF2-40B4-BE49-F238E27FC236}">
                <a16:creationId xmlns:a16="http://schemas.microsoft.com/office/drawing/2014/main" id="{8A94871E-96FC-4ADE-815B-41A636E34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76E33E-D6B6-7FE8-7D07-4AFC2AE88BFF}"/>
              </a:ext>
            </a:extLst>
          </p:cNvPr>
          <p:cNvSpPr>
            <a:spLocks noGrp="1"/>
          </p:cNvSpPr>
          <p:nvPr>
            <p:ph type="title"/>
          </p:nvPr>
        </p:nvSpPr>
        <p:spPr>
          <a:xfrm>
            <a:off x="640080" y="320040"/>
            <a:ext cx="6692827" cy="3892669"/>
          </a:xfrm>
        </p:spPr>
        <p:txBody>
          <a:bodyPr vert="horz" lIns="91440" tIns="45720" rIns="91440" bIns="45720" rtlCol="0" anchor="b">
            <a:normAutofit fontScale="90000"/>
          </a:bodyPr>
          <a:lstStyle/>
          <a:p>
            <a:r>
              <a:rPr lang="en-US" sz="6600" kern="1200" noProof="0" dirty="0">
                <a:solidFill>
                  <a:schemeClr val="tx1"/>
                </a:solidFill>
                <a:latin typeface="+mj-lt"/>
                <a:ea typeface="+mj-ea"/>
                <a:cs typeface="+mj-cs"/>
              </a:rPr>
              <a:t>Antisemitic sentiment and attacks on jews in Europe late 1880-1900</a:t>
            </a:r>
          </a:p>
        </p:txBody>
      </p:sp>
      <p:sp>
        <p:nvSpPr>
          <p:cNvPr id="4133"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5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oster of a person with a sword and a person holding a axe&#10;&#10;AI-generated content may be incorrect.">
            <a:extLst>
              <a:ext uri="{FF2B5EF4-FFF2-40B4-BE49-F238E27FC236}">
                <a16:creationId xmlns:a16="http://schemas.microsoft.com/office/drawing/2014/main" id="{517D0389-6FC6-CA14-33B3-1824406BDBCA}"/>
              </a:ext>
            </a:extLst>
          </p:cNvPr>
          <p:cNvPicPr>
            <a:picLocks noChangeAspect="1"/>
          </p:cNvPicPr>
          <p:nvPr/>
        </p:nvPicPr>
        <p:blipFill>
          <a:blip r:embed="rId2"/>
          <a:srcRect l="6651"/>
          <a:stretch/>
        </p:blipFill>
        <p:spPr>
          <a:xfrm>
            <a:off x="7794186" y="320040"/>
            <a:ext cx="4062083" cy="5981446"/>
          </a:xfrm>
          <a:prstGeom prst="rect">
            <a:avLst/>
          </a:prstGeom>
        </p:spPr>
      </p:pic>
    </p:spTree>
    <p:extLst>
      <p:ext uri="{BB962C8B-B14F-4D97-AF65-F5344CB8AC3E}">
        <p14:creationId xmlns:p14="http://schemas.microsoft.com/office/powerpoint/2010/main" val="1119121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70414F74-EB98-5BD3-4984-8EED532603EC}"/>
            </a:ext>
          </a:extLst>
        </p:cNvPr>
        <p:cNvGrpSpPr/>
        <p:nvPr/>
      </p:nvGrpSpPr>
      <p:grpSpPr>
        <a:xfrm>
          <a:off x="0" y="0"/>
          <a:ext cx="0" cy="0"/>
          <a:chOff x="0" y="0"/>
          <a:chExt cx="0" cy="0"/>
        </a:xfrm>
      </p:grpSpPr>
      <p:sp useBgFill="1">
        <p:nvSpPr>
          <p:cNvPr id="4124" name="Rectangle 4123">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4F5980-4B96-385B-B8F5-0A80752867ED}"/>
              </a:ext>
            </a:extLst>
          </p:cNvPr>
          <p:cNvSpPr>
            <a:spLocks noGrp="1"/>
          </p:cNvSpPr>
          <p:nvPr>
            <p:ph type="title"/>
          </p:nvPr>
        </p:nvSpPr>
        <p:spPr>
          <a:xfrm>
            <a:off x="838201" y="345810"/>
            <a:ext cx="5120561" cy="1325563"/>
          </a:xfrm>
        </p:spPr>
        <p:txBody>
          <a:bodyPr vert="horz" lIns="91440" tIns="45720" rIns="91440" bIns="45720" rtlCol="0" anchor="ctr">
            <a:normAutofit/>
          </a:bodyPr>
          <a:lstStyle/>
          <a:p>
            <a:r>
              <a:rPr lang="en-US" sz="4100" kern="1200">
                <a:solidFill>
                  <a:schemeClr val="tx1"/>
                </a:solidFill>
                <a:latin typeface="+mj-lt"/>
                <a:ea typeface="+mj-ea"/>
                <a:cs typeface="+mj-cs"/>
              </a:rPr>
              <a:t>Emergence of Jewish Nationalism movement </a:t>
            </a:r>
          </a:p>
        </p:txBody>
      </p:sp>
      <p:sp>
        <p:nvSpPr>
          <p:cNvPr id="8" name="Content Placeholder 7">
            <a:extLst>
              <a:ext uri="{FF2B5EF4-FFF2-40B4-BE49-F238E27FC236}">
                <a16:creationId xmlns:a16="http://schemas.microsoft.com/office/drawing/2014/main" id="{B9C322A8-A54A-BC39-A81F-34084FDFED77}"/>
              </a:ext>
            </a:extLst>
          </p:cNvPr>
          <p:cNvSpPr>
            <a:spLocks noGrp="1"/>
          </p:cNvSpPr>
          <p:nvPr>
            <p:ph sz="half" idx="1"/>
          </p:nvPr>
        </p:nvSpPr>
        <p:spPr>
          <a:xfrm>
            <a:off x="838201" y="1825625"/>
            <a:ext cx="5092194" cy="4351338"/>
          </a:xfrm>
        </p:spPr>
        <p:txBody>
          <a:bodyPr vert="horz" lIns="91440" tIns="45720" rIns="91440" bIns="45720" rtlCol="0">
            <a:normAutofit fontScale="92500" lnSpcReduction="10000"/>
          </a:bodyPr>
          <a:lstStyle/>
          <a:p>
            <a:r>
              <a:rPr lang="en-US" sz="2200" i="1" dirty="0"/>
              <a:t>1884 </a:t>
            </a:r>
            <a:r>
              <a:rPr lang="en-US" sz="2200" i="1" dirty="0" err="1"/>
              <a:t>Hovevei</a:t>
            </a:r>
            <a:r>
              <a:rPr lang="en-US" sz="2200" i="1" dirty="0"/>
              <a:t> Zion</a:t>
            </a:r>
            <a:r>
              <a:rPr lang="en-US" sz="2200" dirty="0"/>
              <a:t> (Lovers of Zion) groups emerge in Russia and Eastern Europe. They hold their first congress in </a:t>
            </a:r>
            <a:r>
              <a:rPr lang="en-US" sz="2200" dirty="0" err="1"/>
              <a:t>Kattowitz</a:t>
            </a:r>
            <a:r>
              <a:rPr lang="en-US" sz="2200" dirty="0"/>
              <a:t> (now Poland), establish a charity to support Jewish farmers in Syria and Palestine.</a:t>
            </a:r>
          </a:p>
          <a:p>
            <a:pPr>
              <a:spcBef>
                <a:spcPts val="750"/>
              </a:spcBef>
              <a:spcAft>
                <a:spcPts val="1500"/>
              </a:spcAft>
            </a:pPr>
            <a:r>
              <a:rPr lang="en-US" sz="2200" dirty="0"/>
              <a:t>Between 1882 and 1903, 25,000 European Jews, mainly from Eastern Europe, emigrate to Palestine.  Wealthy European Jews like Baron Edmond de Rothschild invested 14 million francs to establish Jewish colonies in Palestine. </a:t>
            </a:r>
          </a:p>
          <a:p>
            <a:pPr>
              <a:spcBef>
                <a:spcPts val="750"/>
              </a:spcBef>
              <a:spcAft>
                <a:spcPts val="1500"/>
              </a:spcAft>
            </a:pPr>
            <a:r>
              <a:rPr lang="en-US" sz="2200" dirty="0"/>
              <a:t>Ottoman rulers attempted to limit Jewish emigration to Palestine but was heavily criticized by European Powers at the Time</a:t>
            </a:r>
          </a:p>
        </p:txBody>
      </p:sp>
      <p:sp>
        <p:nvSpPr>
          <p:cNvPr id="4126" name="Oval 4125">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54" name="Picture 6" descr="Topical Press Agency/Getty Images">
            <a:extLst>
              <a:ext uri="{FF2B5EF4-FFF2-40B4-BE49-F238E27FC236}">
                <a16:creationId xmlns:a16="http://schemas.microsoft.com/office/drawing/2014/main" id="{43A65EF3-BE05-0013-0B9B-CB09F79013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151" b="25151"/>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
        <p:nvSpPr>
          <p:cNvPr id="4128" name="Arc 4127">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4098" name="Picture 2" descr="undefined">
            <a:extLst>
              <a:ext uri="{FF2B5EF4-FFF2-40B4-BE49-F238E27FC236}">
                <a16:creationId xmlns:a16="http://schemas.microsoft.com/office/drawing/2014/main" id="{EEA334D7-175D-3B80-0888-92132042CF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748" r="6835" b="2"/>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4450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A17CCD39-2FA5-DC3F-8821-B6CE64275B02}"/>
            </a:ext>
          </a:extLst>
        </p:cNvPr>
        <p:cNvGrpSpPr/>
        <p:nvPr/>
      </p:nvGrpSpPr>
      <p:grpSpPr>
        <a:xfrm>
          <a:off x="0" y="0"/>
          <a:ext cx="0" cy="0"/>
          <a:chOff x="0" y="0"/>
          <a:chExt cx="0" cy="0"/>
        </a:xfrm>
      </p:grpSpPr>
      <p:sp useBgFill="1">
        <p:nvSpPr>
          <p:cNvPr id="7182" name="Rectangle 7181">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C9D04C-8EEE-E8B6-E2B9-88A46285D488}"/>
              </a:ext>
            </a:extLst>
          </p:cNvPr>
          <p:cNvSpPr>
            <a:spLocks noGrp="1"/>
          </p:cNvSpPr>
          <p:nvPr>
            <p:ph type="title"/>
          </p:nvPr>
        </p:nvSpPr>
        <p:spPr>
          <a:xfrm>
            <a:off x="640080" y="329184"/>
            <a:ext cx="6894576" cy="1783080"/>
          </a:xfrm>
        </p:spPr>
        <p:txBody>
          <a:bodyPr vert="horz" lIns="91440" tIns="45720" rIns="91440" bIns="45720" rtlCol="0" anchor="b">
            <a:normAutofit/>
          </a:bodyPr>
          <a:lstStyle/>
          <a:p>
            <a:r>
              <a:rPr lang="en-US" sz="5400"/>
              <a:t>Zionisim</a:t>
            </a:r>
            <a:r>
              <a:rPr lang="en-US" sz="5400" dirty="0"/>
              <a:t> </a:t>
            </a:r>
          </a:p>
        </p:txBody>
      </p:sp>
      <p:sp>
        <p:nvSpPr>
          <p:cNvPr id="718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3B54BB00-9D37-28E8-27A8-D58D62B7C223}"/>
              </a:ext>
            </a:extLst>
          </p:cNvPr>
          <p:cNvSpPr>
            <a:spLocks noGrp="1"/>
          </p:cNvSpPr>
          <p:nvPr>
            <p:ph sz="half" idx="1"/>
          </p:nvPr>
        </p:nvSpPr>
        <p:spPr>
          <a:xfrm>
            <a:off x="640080" y="2706624"/>
            <a:ext cx="6894576" cy="3483864"/>
          </a:xfrm>
        </p:spPr>
        <p:txBody>
          <a:bodyPr vert="horz" lIns="91440" tIns="45720" rIns="91440" bIns="45720" rtlCol="0">
            <a:normAutofit/>
          </a:bodyPr>
          <a:lstStyle/>
          <a:p>
            <a:r>
              <a:rPr lang="en-US" sz="2000" dirty="0"/>
              <a:t>1885 the term Zionism was coined by Austrian Nathan Birnbaum.</a:t>
            </a:r>
          </a:p>
          <a:p>
            <a:pPr lvl="1"/>
            <a:r>
              <a:rPr lang="en-US" sz="2000" dirty="0"/>
              <a:t>The establishment of a Jewish homeland in Palestine </a:t>
            </a:r>
          </a:p>
          <a:p>
            <a:r>
              <a:rPr lang="en-US" sz="2000" b="0" dirty="0">
                <a:effectLst/>
              </a:rPr>
              <a:t>1891 Establishment of the Jewish Colonization Association </a:t>
            </a:r>
            <a:r>
              <a:rPr lang="en-US" sz="2000" b="0" i="0" dirty="0">
                <a:effectLst/>
              </a:rPr>
              <a:t>(JCA) is founded in London by German Baron </a:t>
            </a:r>
            <a:r>
              <a:rPr lang="en-US" sz="2000" dirty="0"/>
              <a:t>Maurice de Hirsch</a:t>
            </a:r>
            <a:r>
              <a:rPr lang="en-US" sz="2000" b="0" i="0" dirty="0">
                <a:effectLst/>
              </a:rPr>
              <a:t> to help “establish [Jewish] colonies in various parts of the Americas and other countries for agricultural, commercial, and other purposes.” </a:t>
            </a:r>
          </a:p>
          <a:p>
            <a:r>
              <a:rPr lang="en-US" sz="2000" b="0" i="0" dirty="0">
                <a:effectLst/>
              </a:rPr>
              <a:t>The JCA will start supporting Jewish colonies in Palestine in 1896.</a:t>
            </a:r>
            <a:br>
              <a:rPr lang="en-US" sz="2000" dirty="0"/>
            </a:br>
            <a:endParaRPr lang="en-US" sz="2000" dirty="0"/>
          </a:p>
        </p:txBody>
      </p:sp>
      <p:pic>
        <p:nvPicPr>
          <p:cNvPr id="7172" name="Picture 4" descr="undefined">
            <a:extLst>
              <a:ext uri="{FF2B5EF4-FFF2-40B4-BE49-F238E27FC236}">
                <a16:creationId xmlns:a16="http://schemas.microsoft.com/office/drawing/2014/main" id="{80B690DC-2ACF-A4A1-063B-39FC1CD80C6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627584" y="329183"/>
            <a:ext cx="2486727" cy="3429969"/>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a:extLst>
              <a:ext uri="{FF2B5EF4-FFF2-40B4-BE49-F238E27FC236}">
                <a16:creationId xmlns:a16="http://schemas.microsoft.com/office/drawing/2014/main" id="{8EFEB81B-3F95-4698-A77D-C3AAD63CAD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 b="19289"/>
          <a:stretch/>
        </p:blipFill>
        <p:spPr bwMode="auto">
          <a:xfrm>
            <a:off x="8814955" y="4079193"/>
            <a:ext cx="2093698" cy="2176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96450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0C3FF5A7-CA08-4556-BB8C-42DC58200793}"/>
            </a:ext>
          </a:extLst>
        </p:cNvPr>
        <p:cNvGrpSpPr/>
        <p:nvPr/>
      </p:nvGrpSpPr>
      <p:grpSpPr>
        <a:xfrm>
          <a:off x="0" y="0"/>
          <a:ext cx="0" cy="0"/>
          <a:chOff x="0" y="0"/>
          <a:chExt cx="0" cy="0"/>
        </a:xfrm>
      </p:grpSpPr>
      <p:sp useBgFill="1">
        <p:nvSpPr>
          <p:cNvPr id="4135" name="Rectangle 413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BECEE8-C97E-C441-7F79-DC9BCFCBB630}"/>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dirty="0"/>
              <a:t>Emergence of Zionist movement </a:t>
            </a:r>
          </a:p>
        </p:txBody>
      </p:sp>
      <p:sp>
        <p:nvSpPr>
          <p:cNvPr id="413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C8B31136-CD43-B922-B34A-89F616DBD3CD}"/>
              </a:ext>
            </a:extLst>
          </p:cNvPr>
          <p:cNvSpPr>
            <a:spLocks noGrp="1"/>
          </p:cNvSpPr>
          <p:nvPr>
            <p:ph sz="half" idx="1"/>
          </p:nvPr>
        </p:nvSpPr>
        <p:spPr>
          <a:xfrm>
            <a:off x="572493" y="2071316"/>
            <a:ext cx="6713552" cy="4119172"/>
          </a:xfrm>
        </p:spPr>
        <p:txBody>
          <a:bodyPr vert="horz" lIns="91440" tIns="45720" rIns="91440" bIns="45720" rtlCol="0" anchor="t">
            <a:normAutofit/>
          </a:bodyPr>
          <a:lstStyle/>
          <a:p>
            <a:pPr>
              <a:spcAft>
                <a:spcPts val="1125"/>
              </a:spcAft>
            </a:pPr>
            <a:r>
              <a:rPr lang="en-US" sz="2000" b="0" i="0" dirty="0">
                <a:effectLst/>
              </a:rPr>
              <a:t>Theodor Herzl , an Austrian journalist, publishes </a:t>
            </a:r>
            <a:r>
              <a:rPr lang="en-US" sz="2000" b="0" i="1" dirty="0">
                <a:effectLst/>
              </a:rPr>
              <a:t>Der </a:t>
            </a:r>
            <a:r>
              <a:rPr lang="en-US" sz="2000" b="0" i="1" dirty="0" err="1">
                <a:effectLst/>
              </a:rPr>
              <a:t>Judenstaat</a:t>
            </a:r>
            <a:r>
              <a:rPr lang="en-US" sz="2000" b="0" i="1" dirty="0">
                <a:effectLst/>
              </a:rPr>
              <a:t> </a:t>
            </a:r>
            <a:r>
              <a:rPr lang="en-US" sz="2000" b="0" i="0" dirty="0">
                <a:effectLst/>
              </a:rPr>
              <a:t>(The Jewish State) where he advocates the establishment of a Jewish state in Palestine or elsewhere as the solution to the "Jewish question" </a:t>
            </a:r>
          </a:p>
          <a:p>
            <a:pPr>
              <a:spcAft>
                <a:spcPts val="1125"/>
              </a:spcAft>
            </a:pPr>
            <a:r>
              <a:rPr lang="en-US" sz="2000" b="0" i="0" dirty="0">
                <a:effectLst/>
              </a:rPr>
              <a:t>He explains that the state he calls for will "form a portion of a rampart of Europe against Asia, an outpost of civilization as opposed to barbarism." Herzl will be considered the father of modern political Zionism .</a:t>
            </a:r>
          </a:p>
          <a:p>
            <a:r>
              <a:rPr lang="en-US" sz="2000" b="0" i="0" dirty="0">
                <a:effectLst/>
                <a:highlight>
                  <a:srgbClr val="FFFFFF"/>
                </a:highlight>
              </a:rPr>
              <a:t>In 1897, Herzl organized the First Zionist Congress, which met in Basel, Switzerland. He also formed and became the first president of the World Zionist Organization.</a:t>
            </a:r>
            <a:br>
              <a:rPr lang="en-US" sz="2000" dirty="0"/>
            </a:br>
            <a:endParaRPr lang="en-US" sz="2000" dirty="0"/>
          </a:p>
        </p:txBody>
      </p:sp>
      <p:pic>
        <p:nvPicPr>
          <p:cNvPr id="2056" name="Picture 8" descr="Państwo żydowskie – Wikipedia, wolna encyklopedia">
            <a:extLst>
              <a:ext uri="{FF2B5EF4-FFF2-40B4-BE49-F238E27FC236}">
                <a16:creationId xmlns:a16="http://schemas.microsoft.com/office/drawing/2014/main" id="{9F61DA96-6471-317E-378D-4502924358A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24512"/>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16390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6E33E-D6B6-7FE8-7D07-4AFC2AE88BFF}"/>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5400" kern="1200">
                <a:solidFill>
                  <a:schemeClr val="tx1"/>
                </a:solidFill>
                <a:latin typeface="+mj-lt"/>
                <a:ea typeface="+mj-ea"/>
                <a:cs typeface="+mj-cs"/>
              </a:rPr>
              <a:t>Jewish State</a:t>
            </a:r>
          </a:p>
        </p:txBody>
      </p:sp>
      <p:sp>
        <p:nvSpPr>
          <p:cNvPr id="8" name="Content Placeholder 7">
            <a:extLst>
              <a:ext uri="{FF2B5EF4-FFF2-40B4-BE49-F238E27FC236}">
                <a16:creationId xmlns:a16="http://schemas.microsoft.com/office/drawing/2014/main" id="{79896D27-78E3-566F-6ACF-F49F155F4434}"/>
              </a:ext>
            </a:extLst>
          </p:cNvPr>
          <p:cNvSpPr>
            <a:spLocks noGrp="1"/>
          </p:cNvSpPr>
          <p:nvPr>
            <p:ph sz="half" idx="1"/>
          </p:nvPr>
        </p:nvSpPr>
        <p:spPr>
          <a:xfrm>
            <a:off x="630936" y="2807208"/>
            <a:ext cx="3429000" cy="3410712"/>
          </a:xfrm>
        </p:spPr>
        <p:txBody>
          <a:bodyPr vert="horz" lIns="91440" tIns="45720" rIns="91440" bIns="45720" rtlCol="0" anchor="t">
            <a:normAutofit fontScale="92500" lnSpcReduction="20000"/>
          </a:bodyPr>
          <a:lstStyle/>
          <a:p>
            <a:r>
              <a:rPr lang="en-US" sz="2200" dirty="0"/>
              <a:t>Several countries were proposed for the future state</a:t>
            </a:r>
          </a:p>
          <a:p>
            <a:r>
              <a:rPr lang="en-US" sz="2200" dirty="0"/>
              <a:t>Max Bodenheimer proposed the Pale of Settlements (Belarus, Moldova, Lithuania, Ukraine, Poland and parts of Latvia)</a:t>
            </a:r>
          </a:p>
          <a:p>
            <a:pPr lvl="1"/>
            <a:r>
              <a:rPr lang="en-GB" sz="1200" b="0" i="0" dirty="0">
                <a:solidFill>
                  <a:srgbClr val="202122"/>
                </a:solidFill>
                <a:effectLst/>
                <a:highlight>
                  <a:srgbClr val="FFFFFF"/>
                </a:highlight>
                <a:latin typeface="Arial" panose="020B0604020202020204" pitchFamily="34" charset="0"/>
              </a:rPr>
              <a:t>Pale meaning an enclosed area.</a:t>
            </a:r>
            <a:endParaRPr lang="en-US" sz="1800" dirty="0"/>
          </a:p>
          <a:p>
            <a:r>
              <a:rPr lang="en-US" sz="2600" dirty="0"/>
              <a:t>Uganda (5000 </a:t>
            </a:r>
            <a:r>
              <a:rPr lang="en-US" sz="2600" dirty="0" err="1"/>
              <a:t>kvm</a:t>
            </a:r>
            <a:r>
              <a:rPr lang="en-US" sz="2600" dirty="0"/>
              <a:t>)</a:t>
            </a:r>
          </a:p>
          <a:p>
            <a:r>
              <a:rPr lang="en-US" sz="2600" dirty="0"/>
              <a:t>Argentina  </a:t>
            </a:r>
          </a:p>
        </p:txBody>
      </p:sp>
      <p:pic>
        <p:nvPicPr>
          <p:cNvPr id="4098" name="Picture 2" descr="undefined">
            <a:extLst>
              <a:ext uri="{FF2B5EF4-FFF2-40B4-BE49-F238E27FC236}">
                <a16:creationId xmlns:a16="http://schemas.microsoft.com/office/drawing/2014/main" id="{DEC8915F-5587-28A2-F1B1-DA1DD8D289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76" r="15835" b="-1"/>
          <a:stretch/>
        </p:blipFill>
        <p:spPr bwMode="auto">
          <a:xfrm>
            <a:off x="4654296" y="980821"/>
            <a:ext cx="6903720" cy="4896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161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E0F8C27-47F0-6B2B-D90A-B78B95533BF2}"/>
              </a:ext>
            </a:extLst>
          </p:cNvPr>
          <p:cNvSpPr>
            <a:spLocks noGrp="1"/>
          </p:cNvSpPr>
          <p:nvPr>
            <p:ph type="title"/>
          </p:nvPr>
        </p:nvSpPr>
        <p:spPr>
          <a:xfrm>
            <a:off x="838201" y="345810"/>
            <a:ext cx="5120561" cy="1325563"/>
          </a:xfrm>
        </p:spPr>
        <p:txBody>
          <a:bodyPr vert="horz" lIns="91440" tIns="45720" rIns="91440" bIns="45720" rtlCol="0" anchor="ctr">
            <a:noAutofit/>
          </a:bodyPr>
          <a:lstStyle/>
          <a:p>
            <a:r>
              <a:rPr lang="en-GB" sz="3600" dirty="0"/>
              <a:t>(1918-1947 (Massive Jewish emigration and Colonization)</a:t>
            </a:r>
            <a:endParaRPr lang="en-US" sz="3600" kern="1200" dirty="0">
              <a:solidFill>
                <a:schemeClr val="tx1"/>
              </a:solidFill>
              <a:latin typeface="+mj-lt"/>
              <a:ea typeface="+mj-ea"/>
              <a:cs typeface="+mj-cs"/>
            </a:endParaRPr>
          </a:p>
        </p:txBody>
      </p:sp>
      <p:pic>
        <p:nvPicPr>
          <p:cNvPr id="2" name="Picture 5">
            <a:extLst>
              <a:ext uri="{FF2B5EF4-FFF2-40B4-BE49-F238E27FC236}">
                <a16:creationId xmlns:a16="http://schemas.microsoft.com/office/drawing/2014/main" id="{3DFBC167-BE52-EF28-0F56-66E27414A04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7300" b="27787"/>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graphicFrame>
        <p:nvGraphicFramePr>
          <p:cNvPr id="5135" name="Content Placeholder 7">
            <a:extLst>
              <a:ext uri="{FF2B5EF4-FFF2-40B4-BE49-F238E27FC236}">
                <a16:creationId xmlns:a16="http://schemas.microsoft.com/office/drawing/2014/main" id="{7DCC2E8C-7BD6-0805-E500-5EE49679C807}"/>
              </a:ext>
            </a:extLst>
          </p:cNvPr>
          <p:cNvGraphicFramePr/>
          <p:nvPr/>
        </p:nvGraphicFramePr>
        <p:xfrm>
          <a:off x="838201" y="1825625"/>
          <a:ext cx="5092194"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29096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B3684CCF-CEBB-4D8E-A366-95E43D4C7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B9DBB3D-98C8-ECD6-0A7F-7A6468B65719}"/>
              </a:ext>
            </a:extLst>
          </p:cNvPr>
          <p:cNvSpPr>
            <a:spLocks noGrp="1"/>
          </p:cNvSpPr>
          <p:nvPr>
            <p:ph type="title"/>
          </p:nvPr>
        </p:nvSpPr>
        <p:spPr>
          <a:xfrm>
            <a:off x="838201" y="345810"/>
            <a:ext cx="4960945" cy="1325563"/>
          </a:xfrm>
        </p:spPr>
        <p:txBody>
          <a:bodyPr vert="horz" lIns="91440" tIns="45720" rIns="91440" bIns="45720" rtlCol="0" anchor="ctr">
            <a:normAutofit/>
          </a:bodyPr>
          <a:lstStyle/>
          <a:p>
            <a:r>
              <a:rPr lang="en-US" sz="3100" kern="1200" dirty="0">
                <a:solidFill>
                  <a:schemeClr val="tx1"/>
                </a:solidFill>
                <a:latin typeface="+mj-lt"/>
                <a:ea typeface="+mj-ea"/>
                <a:cs typeface="+mj-cs"/>
              </a:rPr>
              <a:t>(1918-1947 (Massive Jewish emigration and Colonization)</a:t>
            </a:r>
          </a:p>
        </p:txBody>
      </p:sp>
      <p:sp>
        <p:nvSpPr>
          <p:cNvPr id="10" name="Content Placeholder 9">
            <a:extLst>
              <a:ext uri="{FF2B5EF4-FFF2-40B4-BE49-F238E27FC236}">
                <a16:creationId xmlns:a16="http://schemas.microsoft.com/office/drawing/2014/main" id="{1E090367-ACA3-C888-4525-97FE05C11D53}"/>
              </a:ext>
            </a:extLst>
          </p:cNvPr>
          <p:cNvSpPr>
            <a:spLocks noGrp="1"/>
          </p:cNvSpPr>
          <p:nvPr>
            <p:ph sz="half" idx="1"/>
          </p:nvPr>
        </p:nvSpPr>
        <p:spPr>
          <a:xfrm>
            <a:off x="838201" y="1825625"/>
            <a:ext cx="4933462" cy="4351338"/>
          </a:xfrm>
        </p:spPr>
        <p:txBody>
          <a:bodyPr vert="horz" lIns="91440" tIns="45720" rIns="91440" bIns="45720" rtlCol="0">
            <a:normAutofit/>
          </a:bodyPr>
          <a:lstStyle/>
          <a:p>
            <a:r>
              <a:rPr lang="en-US"/>
              <a:t>1920-1936  Herbert British </a:t>
            </a:r>
            <a:r>
              <a:rPr lang="en-US" dirty="0"/>
              <a:t>High Commissioner.</a:t>
            </a:r>
          </a:p>
          <a:p>
            <a:r>
              <a:rPr lang="en-US" dirty="0"/>
              <a:t>Self-declared Zionist. He was responsible for the practical establishment of Israel:</a:t>
            </a:r>
          </a:p>
          <a:p>
            <a:pPr lvl="1"/>
            <a:r>
              <a:rPr lang="en-US" dirty="0"/>
              <a:t>Laws</a:t>
            </a:r>
          </a:p>
          <a:p>
            <a:pPr lvl="1"/>
            <a:r>
              <a:rPr lang="en-US" dirty="0"/>
              <a:t>Education</a:t>
            </a:r>
          </a:p>
          <a:p>
            <a:pPr lvl="1"/>
            <a:r>
              <a:rPr lang="en-US" dirty="0"/>
              <a:t>Army</a:t>
            </a:r>
          </a:p>
          <a:p>
            <a:pPr lvl="1"/>
            <a:r>
              <a:rPr lang="en-US" dirty="0"/>
              <a:t>Renaming of Palestinian cities and villages </a:t>
            </a:r>
          </a:p>
          <a:p>
            <a:endParaRPr lang="en-US"/>
          </a:p>
        </p:txBody>
      </p:sp>
      <p:pic>
        <p:nvPicPr>
          <p:cNvPr id="2" name="Picture 1">
            <a:extLst>
              <a:ext uri="{FF2B5EF4-FFF2-40B4-BE49-F238E27FC236}">
                <a16:creationId xmlns:a16="http://schemas.microsoft.com/office/drawing/2014/main" id="{DA453FC3-5BD4-753F-2470-3204B5C8DC3E}"/>
              </a:ext>
            </a:extLst>
          </p:cNvPr>
          <p:cNvPicPr>
            <a:picLocks noChangeAspect="1"/>
          </p:cNvPicPr>
          <p:nvPr/>
        </p:nvPicPr>
        <p:blipFill rotWithShape="1">
          <a:blip r:embed="rId2"/>
          <a:srcRect l="5015" r="6276" b="-3"/>
          <a:stretch/>
        </p:blipFill>
        <p:spPr>
          <a:xfrm>
            <a:off x="6863996" y="3154859"/>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sp>
        <p:nvSpPr>
          <p:cNvPr id="6153" name="Arc 6152">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10869" y="-729072"/>
            <a:ext cx="4083433" cy="408343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4" name="Picture 3" descr="immigrationchart">
            <a:extLst>
              <a:ext uri="{FF2B5EF4-FFF2-40B4-BE49-F238E27FC236}">
                <a16:creationId xmlns:a16="http://schemas.microsoft.com/office/drawing/2014/main" id="{951888D4-A63E-4DE0-96AC-C256A7BA4AE0}"/>
              </a:ext>
            </a:extLst>
          </p:cNvPr>
          <p:cNvPicPr>
            <a:picLocks noChangeAspect="1"/>
          </p:cNvPicPr>
          <p:nvPr/>
        </p:nvPicPr>
        <p:blipFill>
          <a:blip r:embed="rId3" cstate="print">
            <a:extLst>
              <a:ext uri="{28A0092B-C50C-407E-A947-70E740481C1C}">
                <a14:useLocalDpi xmlns:a14="http://schemas.microsoft.com/office/drawing/2010/main" val="0"/>
              </a:ext>
            </a:extLst>
          </a:blip>
          <a:srcRect l="1419" r="32765" b="-4"/>
          <a:stretch/>
        </p:blipFill>
        <p:spPr bwMode="auto">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p:spPr>
      </p:pic>
      <p:pic>
        <p:nvPicPr>
          <p:cNvPr id="6146" name="Picture 2">
            <a:extLst>
              <a:ext uri="{FF2B5EF4-FFF2-40B4-BE49-F238E27FC236}">
                <a16:creationId xmlns:a16="http://schemas.microsoft.com/office/drawing/2014/main" id="{ECCE7C99-7EFE-BBAE-363B-1FA37E07B3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67" r="8752" b="4"/>
          <a:stretch/>
        </p:blipFill>
        <p:spPr bwMode="auto">
          <a:xfrm>
            <a:off x="9933462" y="372217"/>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0029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529F0-9C7E-80AA-984E-16D9AF0C59C9}"/>
              </a:ext>
            </a:extLst>
          </p:cNvPr>
          <p:cNvSpPr>
            <a:spLocks noGrp="1"/>
          </p:cNvSpPr>
          <p:nvPr>
            <p:ph type="title"/>
          </p:nvPr>
        </p:nvSpPr>
        <p:spPr>
          <a:xfrm>
            <a:off x="572493" y="238539"/>
            <a:ext cx="11018520" cy="1434415"/>
          </a:xfrm>
        </p:spPr>
        <p:txBody>
          <a:bodyPr anchor="b">
            <a:normAutofit/>
          </a:bodyPr>
          <a:lstStyle/>
          <a:p>
            <a:r>
              <a:rPr lang="nb-NO" sz="5400" dirty="0" err="1"/>
              <a:t>Aiding</a:t>
            </a:r>
            <a:r>
              <a:rPr lang="nb-NO" sz="5400" dirty="0"/>
              <a:t> </a:t>
            </a:r>
            <a:r>
              <a:rPr lang="nb-NO" sz="5400" dirty="0" err="1"/>
              <a:t>the</a:t>
            </a:r>
            <a:r>
              <a:rPr lang="nb-NO" sz="5400" dirty="0"/>
              <a:t> </a:t>
            </a:r>
            <a:r>
              <a:rPr lang="nb-NO" sz="5400" dirty="0" err="1"/>
              <a:t>colonizer</a:t>
            </a:r>
            <a:r>
              <a:rPr lang="nb-NO" sz="5400" dirty="0"/>
              <a:t> </a:t>
            </a:r>
            <a:r>
              <a:rPr lang="nb-NO" sz="5400" dirty="0" err="1"/>
              <a:t>why</a:t>
            </a:r>
            <a:r>
              <a:rPr lang="nb-NO" sz="5400" dirty="0"/>
              <a:t>?</a:t>
            </a:r>
          </a:p>
        </p:txBody>
      </p:sp>
      <p:sp>
        <p:nvSpPr>
          <p:cNvPr id="3" name="Content Placeholder 2">
            <a:extLst>
              <a:ext uri="{FF2B5EF4-FFF2-40B4-BE49-F238E27FC236}">
                <a16:creationId xmlns:a16="http://schemas.microsoft.com/office/drawing/2014/main" id="{9E39AD62-D200-87A3-F950-91138222A4B2}"/>
              </a:ext>
            </a:extLst>
          </p:cNvPr>
          <p:cNvSpPr>
            <a:spLocks noGrp="1"/>
          </p:cNvSpPr>
          <p:nvPr>
            <p:ph idx="1"/>
          </p:nvPr>
        </p:nvSpPr>
        <p:spPr>
          <a:xfrm>
            <a:off x="572493" y="2071316"/>
            <a:ext cx="6713552" cy="4119172"/>
          </a:xfrm>
        </p:spPr>
        <p:txBody>
          <a:bodyPr anchor="t">
            <a:normAutofit/>
          </a:bodyPr>
          <a:lstStyle/>
          <a:p>
            <a:pPr fontAlgn="base"/>
            <a:r>
              <a:rPr lang="en-US" sz="2000" b="0" i="0" dirty="0">
                <a:effectLst/>
                <a:highlight>
                  <a:srgbClr val="FFFFFF"/>
                </a:highlight>
                <a:latin typeface="Open Sans" panose="020B0606030504020204" pitchFamily="34" charset="0"/>
              </a:rPr>
              <a:t>Zionism did not ‘succeed’ because of Jewish support but because of ‘western’ imperial backing,  The Zionists cleverly slotted themselves into imperial designs, made themselves useful as tools </a:t>
            </a:r>
            <a:r>
              <a:rPr lang="en-US" sz="2000" b="1" i="0" dirty="0">
                <a:effectLst/>
                <a:highlight>
                  <a:srgbClr val="FFFFFF"/>
                </a:highlight>
                <a:latin typeface="Open Sans" panose="020B0606030504020204" pitchFamily="34" charset="0"/>
              </a:rPr>
              <a:t>Britain – in particular – could use in their redesigning of the Middle East. </a:t>
            </a:r>
            <a:r>
              <a:rPr lang="en-GB" sz="1400" b="1" i="0" dirty="0">
                <a:solidFill>
                  <a:srgbClr val="000000"/>
                </a:solidFill>
                <a:effectLst/>
                <a:latin typeface="Open Sans" panose="020B0606030504020204" pitchFamily="34" charset="0"/>
              </a:rPr>
              <a:t>Jeremy Salt </a:t>
            </a:r>
            <a:endParaRPr lang="en-US" sz="2000" dirty="0"/>
          </a:p>
          <a:p>
            <a:r>
              <a:rPr lang="en-US" sz="2000" dirty="0"/>
              <a:t>Why?</a:t>
            </a:r>
          </a:p>
          <a:p>
            <a:pPr lvl="1"/>
            <a:r>
              <a:rPr lang="en-US" sz="2000" dirty="0"/>
              <a:t>Racism </a:t>
            </a:r>
          </a:p>
          <a:p>
            <a:pPr lvl="1"/>
            <a:r>
              <a:rPr lang="en-US" sz="2000" dirty="0"/>
              <a:t>Solving the Jewish problem in Europe (another racist dimension) </a:t>
            </a:r>
          </a:p>
          <a:p>
            <a:pPr lvl="1"/>
            <a:r>
              <a:rPr lang="en-US" sz="2000" dirty="0"/>
              <a:t>Christian-Zionism  (Colonial interpretation of the bible)</a:t>
            </a:r>
          </a:p>
          <a:p>
            <a:pPr lvl="1"/>
            <a:endParaRPr lang="en-US" sz="2000" dirty="0"/>
          </a:p>
          <a:p>
            <a:pPr lvl="1"/>
            <a:endParaRPr lang="en-US" sz="2000" dirty="0"/>
          </a:p>
          <a:p>
            <a:endParaRPr lang="en-US" sz="2000" dirty="0"/>
          </a:p>
          <a:p>
            <a:endParaRPr lang="en-US" sz="2000" dirty="0"/>
          </a:p>
        </p:txBody>
      </p:sp>
      <p:pic>
        <p:nvPicPr>
          <p:cNvPr id="5" name="Picture 4" descr="Brann og røyk">
            <a:extLst>
              <a:ext uri="{FF2B5EF4-FFF2-40B4-BE49-F238E27FC236}">
                <a16:creationId xmlns:a16="http://schemas.microsoft.com/office/drawing/2014/main" id="{6C69E816-7B1E-BF7A-9EE2-DB3EC6D0362B}"/>
              </a:ext>
            </a:extLst>
          </p:cNvPr>
          <p:cNvPicPr>
            <a:picLocks noChangeAspect="1"/>
          </p:cNvPicPr>
          <p:nvPr/>
        </p:nvPicPr>
        <p:blipFill rotWithShape="1">
          <a:blip r:embed="rId2"/>
          <a:srcRect l="20622" r="15162" b="2"/>
          <a:stretch/>
        </p:blipFill>
        <p:spPr>
          <a:xfrm>
            <a:off x="7675658" y="2093976"/>
            <a:ext cx="3941064" cy="4096512"/>
          </a:xfrm>
          <a:prstGeom prst="rect">
            <a:avLst/>
          </a:prstGeom>
        </p:spPr>
      </p:pic>
    </p:spTree>
    <p:extLst>
      <p:ext uri="{BB962C8B-B14F-4D97-AF65-F5344CB8AC3E}">
        <p14:creationId xmlns:p14="http://schemas.microsoft.com/office/powerpoint/2010/main" val="17232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6" name="Rectangle 1024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196159-98DA-E2E6-8FF7-8B332419CA3E}"/>
              </a:ext>
            </a:extLst>
          </p:cNvPr>
          <p:cNvSpPr>
            <a:spLocks noGrp="1"/>
          </p:cNvSpPr>
          <p:nvPr>
            <p:ph type="title"/>
          </p:nvPr>
        </p:nvSpPr>
        <p:spPr>
          <a:xfrm>
            <a:off x="572493" y="238539"/>
            <a:ext cx="11018520" cy="1434415"/>
          </a:xfrm>
        </p:spPr>
        <p:txBody>
          <a:bodyPr anchor="b">
            <a:normAutofit/>
          </a:bodyPr>
          <a:lstStyle/>
          <a:p>
            <a:r>
              <a:rPr lang="nb-NO" sz="5400"/>
              <a:t>Context</a:t>
            </a:r>
          </a:p>
        </p:txBody>
      </p:sp>
      <p:sp>
        <p:nvSpPr>
          <p:cNvPr id="1024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1" name="Picture 1" descr="Colonial Presence in Africa Map | Facing History &amp; Ourselves">
            <a:extLst>
              <a:ext uri="{FF2B5EF4-FFF2-40B4-BE49-F238E27FC236}">
                <a16:creationId xmlns:a16="http://schemas.microsoft.com/office/drawing/2014/main" id="{D1637D35-583F-1DC4-53D1-16D872B488C5}"/>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t="10936" r="-3" b="4607"/>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ontent Placeholder 2">
            <a:extLst>
              <a:ext uri="{FF2B5EF4-FFF2-40B4-BE49-F238E27FC236}">
                <a16:creationId xmlns:a16="http://schemas.microsoft.com/office/drawing/2014/main" id="{BA0D641D-9099-0A6F-5B19-B7690ACC8009}"/>
              </a:ext>
            </a:extLst>
          </p:cNvPr>
          <p:cNvGraphicFramePr>
            <a:graphicFrameLocks noGrp="1"/>
          </p:cNvGraphicFramePr>
          <p:nvPr>
            <p:ph idx="1"/>
            <p:extLst>
              <p:ext uri="{D42A27DB-BD31-4B8C-83A1-F6EECF244321}">
                <p14:modId xmlns:p14="http://schemas.microsoft.com/office/powerpoint/2010/main" val="1968883832"/>
              </p:ext>
            </p:extLst>
          </p:nvPr>
        </p:nvGraphicFramePr>
        <p:xfrm>
          <a:off x="572493" y="2071316"/>
          <a:ext cx="6713552" cy="41191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a:extLst>
              <a:ext uri="{FF2B5EF4-FFF2-40B4-BE49-F238E27FC236}">
                <a16:creationId xmlns:a16="http://schemas.microsoft.com/office/drawing/2014/main" id="{224FC0CE-E8F6-5364-9895-D55817602FF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b-NO"/>
          </a:p>
        </p:txBody>
      </p:sp>
    </p:spTree>
    <p:extLst>
      <p:ext uri="{BB962C8B-B14F-4D97-AF65-F5344CB8AC3E}">
        <p14:creationId xmlns:p14="http://schemas.microsoft.com/office/powerpoint/2010/main" val="30007783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E3210-80E8-A1C6-477F-49B41CD3BFD6}"/>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000"/>
              <a:t>Edward Said on the question of Palestine</a:t>
            </a:r>
          </a:p>
        </p:txBody>
      </p:sp>
      <p:sp>
        <p:nvSpPr>
          <p:cNvPr id="8" name="TextBox 7">
            <a:extLst>
              <a:ext uri="{FF2B5EF4-FFF2-40B4-BE49-F238E27FC236}">
                <a16:creationId xmlns:a16="http://schemas.microsoft.com/office/drawing/2014/main" id="{B33993C0-D888-9B26-9B48-58865064358D}"/>
              </a:ext>
            </a:extLst>
          </p:cNvPr>
          <p:cNvSpPr txBox="1"/>
          <p:nvPr/>
        </p:nvSpPr>
        <p:spPr>
          <a:xfrm>
            <a:off x="572493" y="2071316"/>
            <a:ext cx="6713552" cy="4119172"/>
          </a:xfrm>
          <a:prstGeom prst="rect">
            <a:avLst/>
          </a:prstGeom>
        </p:spPr>
        <p:txBody>
          <a:bodyPr vert="horz" lIns="91440" tIns="45720" rIns="91440" bIns="45720" rtlCol="0" anchor="t">
            <a:normAutofit fontScale="92500" lnSpcReduction="20000"/>
          </a:bodyPr>
          <a:lstStyle/>
          <a:p>
            <a:pPr indent="-228600">
              <a:lnSpc>
                <a:spcPct val="90000"/>
              </a:lnSpc>
              <a:spcAft>
                <a:spcPts val="600"/>
              </a:spcAft>
              <a:buFont typeface="Arial" panose="020B0604020202020204" pitchFamily="34" charset="0"/>
              <a:buChar char="•"/>
            </a:pPr>
            <a:r>
              <a:rPr lang="en-US" sz="2400" dirty="0">
                <a:effectLst/>
              </a:rPr>
              <a:t>Certainly, so far as the West is concerned, Palestine has been a place where a relatively advanced (because European</a:t>
            </a:r>
            <a:r>
              <a:rPr lang="en-US" sz="2400" b="1" dirty="0">
                <a:effectLst/>
              </a:rPr>
              <a:t>) incom­ing population of Jews has performed miracles </a:t>
            </a:r>
            <a:r>
              <a:rPr lang="en-US" sz="2400" dirty="0">
                <a:effectLst/>
              </a:rPr>
              <a:t>of construction and civilizing and has fought brilliantly successful technical wars against what was always portrayed as a dumb, essentially </a:t>
            </a:r>
            <a:r>
              <a:rPr lang="en-US" sz="2400" b="1" dirty="0">
                <a:effectLst/>
              </a:rPr>
              <a:t>repellent population of uncivilized Arab natives</a:t>
            </a:r>
            <a:r>
              <a:rPr lang="en-US" sz="2400" dirty="0">
                <a:effectLst/>
              </a:rPr>
              <a:t>. </a:t>
            </a:r>
          </a:p>
          <a:p>
            <a:pPr indent="-228600">
              <a:lnSpc>
                <a:spcPct val="90000"/>
              </a:lnSpc>
              <a:spcAft>
                <a:spcPts val="600"/>
              </a:spcAft>
              <a:buFont typeface="Arial" panose="020B0604020202020204" pitchFamily="34" charset="0"/>
              <a:buChar char="•"/>
            </a:pPr>
            <a:endParaRPr lang="en-US" sz="1700" dirty="0"/>
          </a:p>
          <a:p>
            <a:pPr indent="-228600">
              <a:lnSpc>
                <a:spcPct val="90000"/>
              </a:lnSpc>
              <a:buFont typeface="Arial" panose="020B0604020202020204" pitchFamily="34" charset="0"/>
              <a:buChar char="•"/>
            </a:pPr>
            <a:endParaRPr lang="en-US" sz="1700" b="0" i="0" dirty="0">
              <a:effectLst/>
            </a:endParaRPr>
          </a:p>
          <a:p>
            <a:pPr lvl="1" indent="-228600">
              <a:lnSpc>
                <a:spcPct val="90000"/>
              </a:lnSpc>
              <a:buFont typeface="Arial" panose="020B0604020202020204" pitchFamily="34" charset="0"/>
              <a:buChar char="•"/>
            </a:pPr>
            <a:endParaRPr lang="en-US" sz="1700" dirty="0"/>
          </a:p>
          <a:p>
            <a:pPr lvl="1" indent="-228600">
              <a:lnSpc>
                <a:spcPct val="90000"/>
              </a:lnSpc>
              <a:buFont typeface="Arial" panose="020B0604020202020204" pitchFamily="34" charset="0"/>
              <a:buChar char="•"/>
            </a:pPr>
            <a:r>
              <a:rPr lang="en-US" sz="1900" dirty="0"/>
              <a:t>For the West, the battle for Palestine is a battle between "civilized" smart, intelligent white Europeans and backward, stubborn and dirty Arabs.</a:t>
            </a:r>
          </a:p>
          <a:p>
            <a:pPr>
              <a:lnSpc>
                <a:spcPct val="90000"/>
              </a:lnSpc>
            </a:pPr>
            <a:endParaRPr lang="en-US" sz="1700" b="0" i="0" dirty="0">
              <a:effectLst/>
            </a:endParaRPr>
          </a:p>
          <a:p>
            <a:pPr indent="-228600">
              <a:lnSpc>
                <a:spcPct val="90000"/>
              </a:lnSpc>
              <a:buFont typeface="Arial" panose="020B0604020202020204" pitchFamily="34" charset="0"/>
              <a:buChar char="•"/>
            </a:pPr>
            <a:br>
              <a:rPr lang="en-US" sz="1700" dirty="0"/>
            </a:br>
            <a:endParaRPr lang="en-US" sz="1700" dirty="0"/>
          </a:p>
        </p:txBody>
      </p:sp>
      <p:pic>
        <p:nvPicPr>
          <p:cNvPr id="27650" name="Picture 2" descr="Tom &amp; Jerry | Tom &amp; Jerry in Full Screen | Classic Cartoon Compilation | WB  Kids - YouTube">
            <a:extLst>
              <a:ext uri="{FF2B5EF4-FFF2-40B4-BE49-F238E27FC236}">
                <a16:creationId xmlns:a16="http://schemas.microsoft.com/office/drawing/2014/main" id="{C3650665-F1E3-E275-EB41-5DCEEF7D5F6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016" r="34109"/>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24798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CDA4A-B7A5-716A-15D9-4163BC96D8EE}"/>
              </a:ext>
            </a:extLst>
          </p:cNvPr>
          <p:cNvSpPr>
            <a:spLocks noGrp="1"/>
          </p:cNvSpPr>
          <p:nvPr>
            <p:ph type="title"/>
          </p:nvPr>
        </p:nvSpPr>
        <p:spPr/>
        <p:txBody>
          <a:bodyPr vert="horz" lIns="91440" tIns="45720" rIns="91440" bIns="45720" rtlCol="0" anchor="ctr">
            <a:normAutofit/>
          </a:bodyPr>
          <a:lstStyle/>
          <a:p>
            <a:r>
              <a:rPr lang="en-US" sz="3700" b="0" i="0">
                <a:effectLst/>
              </a:rPr>
              <a:t>Winston Churchill, 1874-1965, To the Peel Commission on a Jewish Homeland in Palestine, 1937</a:t>
            </a:r>
            <a:endParaRPr lang="en-US" sz="3700"/>
          </a:p>
        </p:txBody>
      </p:sp>
      <p:sp>
        <p:nvSpPr>
          <p:cNvPr id="3" name="Content Placeholder 2">
            <a:extLst>
              <a:ext uri="{FF2B5EF4-FFF2-40B4-BE49-F238E27FC236}">
                <a16:creationId xmlns:a16="http://schemas.microsoft.com/office/drawing/2014/main" id="{C9FED182-50AD-A50A-3D8E-66F0E01C35FB}"/>
              </a:ext>
            </a:extLst>
          </p:cNvPr>
          <p:cNvSpPr>
            <a:spLocks noGrp="1"/>
          </p:cNvSpPr>
          <p:nvPr>
            <p:ph sz="half" idx="1"/>
          </p:nvPr>
        </p:nvSpPr>
        <p:spPr>
          <a:xfrm>
            <a:off x="838201" y="2013625"/>
            <a:ext cx="4614759" cy="4163337"/>
          </a:xfrm>
        </p:spPr>
        <p:txBody>
          <a:bodyPr vert="horz" lIns="91440" tIns="45720" rIns="91440" bIns="45720" rtlCol="0">
            <a:normAutofit/>
          </a:bodyPr>
          <a:lstStyle/>
          <a:p>
            <a:pPr fontAlgn="base"/>
            <a:r>
              <a:rPr lang="en-US" sz="1900" b="0" dirty="0">
                <a:effectLst/>
              </a:rPr>
              <a:t>I do not agree that the dog in a manger has the final right to the manger even though he may have lain there for a very long time. I do not admit that right. I do not admit for instance, that a great wrong has been done to the Red Indians of America or the black people of Australia. I do not admit that a wrong has been done to these people by the fact that </a:t>
            </a:r>
            <a:r>
              <a:rPr lang="en-US" sz="1900" b="1" dirty="0">
                <a:solidFill>
                  <a:srgbClr val="C00000"/>
                </a:solidFill>
                <a:effectLst/>
              </a:rPr>
              <a:t>a stronger race, a higher-grade race, a more worldly-wise race to put it that way, has come in and taken their place.</a:t>
            </a:r>
            <a:br>
              <a:rPr lang="en-US" sz="1900" b="1" i="0" dirty="0">
                <a:solidFill>
                  <a:srgbClr val="C00000"/>
                </a:solidFill>
                <a:effectLst/>
              </a:rPr>
            </a:br>
            <a:endParaRPr lang="en-US" sz="1900" b="1" i="0" dirty="0">
              <a:solidFill>
                <a:srgbClr val="C00000"/>
              </a:solidFill>
              <a:effectLst/>
            </a:endParaRPr>
          </a:p>
          <a:p>
            <a:endParaRPr lang="en-US" sz="1900" dirty="0"/>
          </a:p>
        </p:txBody>
      </p:sp>
      <p:pic>
        <p:nvPicPr>
          <p:cNvPr id="26626" name="Picture 2" descr="Churchill, 67, wearing a suit, standing and holding into the back of a chair">
            <a:extLst>
              <a:ext uri="{FF2B5EF4-FFF2-40B4-BE49-F238E27FC236}">
                <a16:creationId xmlns:a16="http://schemas.microsoft.com/office/drawing/2014/main" id="{3C10F5CB-41DB-073A-069C-210B8D79030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 b="37392"/>
          <a:stretch/>
        </p:blipFill>
        <p:spPr bwMode="auto">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6489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9337B-C25D-D9F0-6C26-D2A33828B12A}"/>
              </a:ext>
            </a:extLst>
          </p:cNvPr>
          <p:cNvSpPr>
            <a:spLocks noGrp="1"/>
          </p:cNvSpPr>
          <p:nvPr>
            <p:ph type="title"/>
          </p:nvPr>
        </p:nvSpPr>
        <p:spPr/>
        <p:txBody>
          <a:bodyPr>
            <a:normAutofit fontScale="90000"/>
          </a:bodyPr>
          <a:lstStyle/>
          <a:p>
            <a:r>
              <a:rPr lang="en-GB" dirty="0">
                <a:solidFill>
                  <a:srgbClr val="050505"/>
                </a:solidFill>
                <a:effectLst/>
                <a:latin typeface="Times New Roman" panose="02020603050405020304" pitchFamily="18" charset="0"/>
              </a:rPr>
              <a:t>Alphonse de Lamartine</a:t>
            </a:r>
            <a:br>
              <a:rPr lang="en-GB" dirty="0">
                <a:solidFill>
                  <a:srgbClr val="050505"/>
                </a:solidFill>
                <a:effectLst/>
                <a:latin typeface="Times New Roman" panose="02020603050405020304" pitchFamily="18" charset="0"/>
              </a:rPr>
            </a:br>
            <a:r>
              <a:rPr lang="en-GB" i="1" dirty="0">
                <a:solidFill>
                  <a:srgbClr val="050505"/>
                </a:solidFill>
                <a:effectLst/>
                <a:latin typeface="Times New Roman" panose="02020603050405020304" pitchFamily="18" charset="0"/>
              </a:rPr>
              <a:t>Voyage </a:t>
            </a:r>
            <a:r>
              <a:rPr lang="en-GB" i="1" dirty="0" err="1">
                <a:solidFill>
                  <a:srgbClr val="050505"/>
                </a:solidFill>
                <a:effectLst/>
                <a:latin typeface="Times New Roman" panose="02020603050405020304" pitchFamily="18" charset="0"/>
              </a:rPr>
              <a:t>en</a:t>
            </a:r>
            <a:r>
              <a:rPr lang="en-GB" i="1" dirty="0">
                <a:solidFill>
                  <a:srgbClr val="050505"/>
                </a:solidFill>
                <a:effectLst/>
                <a:latin typeface="Times New Roman" panose="02020603050405020304" pitchFamily="18" charset="0"/>
              </a:rPr>
              <a:t> Orient. 1833</a:t>
            </a:r>
            <a:br>
              <a:rPr lang="en-GB" i="1" dirty="0">
                <a:solidFill>
                  <a:srgbClr val="050505"/>
                </a:solidFill>
                <a:effectLst/>
                <a:latin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A092764D-B8EB-44F9-CD4D-5FB76F3CDDC1}"/>
              </a:ext>
            </a:extLst>
          </p:cNvPr>
          <p:cNvSpPr>
            <a:spLocks noGrp="1"/>
          </p:cNvSpPr>
          <p:nvPr>
            <p:ph sz="half" idx="1"/>
          </p:nvPr>
        </p:nvSpPr>
        <p:spPr/>
        <p:txBody>
          <a:bodyPr>
            <a:normAutofit fontScale="77500" lnSpcReduction="20000"/>
          </a:bodyPr>
          <a:lstStyle/>
          <a:p>
            <a:pPr marL="457200" lvl="1" indent="0">
              <a:buNone/>
            </a:pPr>
            <a:r>
              <a:rPr lang="en-GB" dirty="0"/>
              <a:t>The land (Palestine) is essentially </a:t>
            </a:r>
            <a:r>
              <a:rPr lang="en-GB" b="1" dirty="0"/>
              <a:t>empty</a:t>
            </a:r>
            <a:r>
              <a:rPr lang="en-GB" dirty="0"/>
              <a:t>, it was not a </a:t>
            </a:r>
            <a:r>
              <a:rPr lang="en-GB" b="1" dirty="0"/>
              <a:t>land</a:t>
            </a:r>
            <a:r>
              <a:rPr lang="en-GB" dirty="0"/>
              <a:t> and therefore a fantastic place for an imperialist or colonial project that France could undertake.</a:t>
            </a:r>
          </a:p>
          <a:p>
            <a:pPr marL="457200" lvl="1" indent="0">
              <a:buNone/>
            </a:pPr>
            <a:endParaRPr lang="en-GB" dirty="0"/>
          </a:p>
          <a:p>
            <a:r>
              <a:rPr lang="en-GB" dirty="0">
                <a:solidFill>
                  <a:srgbClr val="231F20"/>
                </a:solidFill>
                <a:effectLst/>
                <a:latin typeface="Times New Roman" panose="02020603050405020304" pitchFamily="18" charset="0"/>
              </a:rPr>
              <a:t>Like all  strands of European colonialism, They considered any territory “empty” and available if its people had not achieved statehood.  </a:t>
            </a:r>
          </a:p>
          <a:p>
            <a:pPr marL="0" indent="0" algn="just">
              <a:buNone/>
            </a:pPr>
            <a:endParaRPr lang="en-GB" dirty="0">
              <a:solidFill>
                <a:srgbClr val="231F20"/>
              </a:solidFill>
              <a:effectLst/>
              <a:latin typeface="Times New Roman" panose="02020603050405020304" pitchFamily="18" charset="0"/>
            </a:endParaRPr>
          </a:p>
          <a:p>
            <a:pPr marL="0" indent="0" algn="just">
              <a:buNone/>
            </a:pPr>
            <a:r>
              <a:rPr lang="en-GB" dirty="0">
                <a:solidFill>
                  <a:srgbClr val="231F20"/>
                </a:solidFill>
                <a:effectLst/>
                <a:latin typeface="Times New Roman" panose="02020603050405020304" pitchFamily="18" charset="0"/>
              </a:rPr>
              <a:t>For them, it was simply a matter of finding this open empty space –In the case of Palestine, it was deemed empty and devoid of culture and the Palestinian people were portrayed as marginal and uncultured.</a:t>
            </a:r>
          </a:p>
          <a:p>
            <a:pPr marL="457200" lvl="1" indent="0">
              <a:buNone/>
            </a:pPr>
            <a:endParaRPr lang="en-GB" dirty="0"/>
          </a:p>
        </p:txBody>
      </p:sp>
      <p:pic>
        <p:nvPicPr>
          <p:cNvPr id="28676" name="Picture 4" descr="Voyage en Orient eBook by Gérard de Nerval - EPUB Book | Rakuten Kobo  9791037201492">
            <a:extLst>
              <a:ext uri="{FF2B5EF4-FFF2-40B4-BE49-F238E27FC236}">
                <a16:creationId xmlns:a16="http://schemas.microsoft.com/office/drawing/2014/main" id="{055A8D99-1CEA-3EE8-754E-E1AC7F89AF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3526" y="1825625"/>
            <a:ext cx="2260600" cy="360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62922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68444-501C-5C29-6A9F-DAE68C3319A2}"/>
              </a:ext>
            </a:extLst>
          </p:cNvPr>
          <p:cNvSpPr>
            <a:spLocks noGrp="1"/>
          </p:cNvSpPr>
          <p:nvPr>
            <p:ph type="title"/>
          </p:nvPr>
        </p:nvSpPr>
        <p:spPr>
          <a:xfrm>
            <a:off x="4489597" y="1195378"/>
            <a:ext cx="3212806" cy="2546309"/>
          </a:xfrm>
        </p:spPr>
        <p:txBody>
          <a:bodyPr vert="horz" lIns="91440" tIns="45720" rIns="91440" bIns="45720" rtlCol="0" anchor="b">
            <a:normAutofit/>
          </a:bodyPr>
          <a:lstStyle/>
          <a:p>
            <a:pPr algn="ctr"/>
            <a:r>
              <a:rPr lang="en-US" sz="2800" kern="1200" dirty="0">
                <a:solidFill>
                  <a:srgbClr val="595959"/>
                </a:solidFill>
                <a:latin typeface="+mj-lt"/>
                <a:ea typeface="+mj-ea"/>
                <a:cs typeface="+mj-cs"/>
              </a:rPr>
              <a:t>Palestine was not empty </a:t>
            </a:r>
          </a:p>
        </p:txBody>
      </p:sp>
      <p:pic>
        <p:nvPicPr>
          <p:cNvPr id="5" name="Picture 8" descr="PALESTINE - Bethlehem, 1890s (early 20th c.) 24 - Bethlehem - بيت لحم (בית  לחם) - Palestine Remembered">
            <a:extLst>
              <a:ext uri="{FF2B5EF4-FFF2-40B4-BE49-F238E27FC236}">
                <a16:creationId xmlns:a16="http://schemas.microsoft.com/office/drawing/2014/main" id="{4C895BD7-A69B-ED2B-11ED-56297E617D8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4069" r="8689"/>
          <a:stretch/>
        </p:blipFill>
        <p:spPr bwMode="auto">
          <a:xfrm>
            <a:off x="20" y="10"/>
            <a:ext cx="3350507" cy="68579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A9E4AB19-4529-050E-B886-2ADF1EEB9629}"/>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206"/>
          <a:stretch/>
        </p:blipFill>
        <p:spPr bwMode="auto">
          <a:xfrm>
            <a:off x="8838633" y="-2"/>
            <a:ext cx="3353367" cy="685800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726A830-E635-E3BC-F0A7-5AC8D4CFA39D}"/>
              </a:ext>
            </a:extLst>
          </p:cNvPr>
          <p:cNvSpPr txBox="1"/>
          <p:nvPr/>
        </p:nvSpPr>
        <p:spPr>
          <a:xfrm>
            <a:off x="4517065" y="4046453"/>
            <a:ext cx="3157870" cy="1666192"/>
          </a:xfrm>
          <a:prstGeom prst="rect">
            <a:avLst/>
          </a:prstGeom>
        </p:spPr>
        <p:txBody>
          <a:bodyPr vert="horz" lIns="91440" tIns="45720" rIns="91440" bIns="45720" rtlCol="0" anchor="t">
            <a:normAutofit/>
          </a:bodyPr>
          <a:lstStyle/>
          <a:p>
            <a:pPr algn="ctr">
              <a:lnSpc>
                <a:spcPct val="90000"/>
              </a:lnSpc>
              <a:spcBef>
                <a:spcPts val="1000"/>
              </a:spcBef>
            </a:pPr>
            <a:r>
              <a:rPr lang="en-US" sz="1400" kern="1200">
                <a:solidFill>
                  <a:srgbClr val="595959"/>
                </a:solidFill>
                <a:latin typeface="+mn-lt"/>
                <a:ea typeface="+mn-ea"/>
                <a:cs typeface="+mn-cs"/>
              </a:rPr>
              <a:t>Palestine before 1948. "The bride is beautiful but she is married to another man" – GHADA KARMI</a:t>
            </a:r>
          </a:p>
        </p:txBody>
      </p:sp>
    </p:spTree>
    <p:extLst>
      <p:ext uri="{BB962C8B-B14F-4D97-AF65-F5344CB8AC3E}">
        <p14:creationId xmlns:p14="http://schemas.microsoft.com/office/powerpoint/2010/main" val="34325781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421D3-B361-1E2B-F2A5-230B65328F66}"/>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3800" kern="1200">
                <a:solidFill>
                  <a:schemeClr val="tx1"/>
                </a:solidFill>
                <a:latin typeface="+mj-lt"/>
                <a:ea typeface="+mj-ea"/>
                <a:cs typeface="+mj-cs"/>
              </a:rPr>
              <a:t>The same mindsett is still dominant </a:t>
            </a:r>
          </a:p>
        </p:txBody>
      </p:sp>
      <p:sp>
        <p:nvSpPr>
          <p:cNvPr id="3" name="Content Placeholder 2">
            <a:extLst>
              <a:ext uri="{FF2B5EF4-FFF2-40B4-BE49-F238E27FC236}">
                <a16:creationId xmlns:a16="http://schemas.microsoft.com/office/drawing/2014/main" id="{094A6955-9583-B58F-0AB0-E3F3312DEA7A}"/>
              </a:ext>
            </a:extLst>
          </p:cNvPr>
          <p:cNvSpPr>
            <a:spLocks noGrp="1"/>
          </p:cNvSpPr>
          <p:nvPr>
            <p:ph sz="half" idx="1"/>
          </p:nvPr>
        </p:nvSpPr>
        <p:spPr>
          <a:xfrm>
            <a:off x="630936" y="2807208"/>
            <a:ext cx="3429000" cy="3410712"/>
          </a:xfrm>
        </p:spPr>
        <p:txBody>
          <a:bodyPr vert="horz" lIns="91440" tIns="45720" rIns="91440" bIns="45720" rtlCol="0" anchor="t">
            <a:normAutofit fontScale="92500" lnSpcReduction="10000"/>
          </a:bodyPr>
          <a:lstStyle/>
          <a:p>
            <a:r>
              <a:rPr lang="en-US" sz="2200" dirty="0"/>
              <a:t>De-humanizing the others </a:t>
            </a:r>
          </a:p>
          <a:p>
            <a:r>
              <a:rPr lang="en-US" sz="2200" dirty="0"/>
              <a:t>Portraying the world as we- OR them </a:t>
            </a:r>
          </a:p>
          <a:p>
            <a:r>
              <a:rPr lang="en-US" sz="2200" dirty="0"/>
              <a:t>Putting all the others into boxes</a:t>
            </a:r>
          </a:p>
          <a:p>
            <a:r>
              <a:rPr lang="en-US" sz="2200" dirty="0"/>
              <a:t>We know better, we are divers, we are knowledgeable, we are smarter, we have values</a:t>
            </a:r>
          </a:p>
          <a:p>
            <a:r>
              <a:rPr lang="en-US" sz="2200" dirty="0"/>
              <a:t>Then continue stealing the land  </a:t>
            </a:r>
          </a:p>
        </p:txBody>
      </p:sp>
      <p:pic>
        <p:nvPicPr>
          <p:cNvPr id="4098" name="Picture 2" descr="Boks i pappmache - Kvadrat, 10.5x10 ...">
            <a:extLst>
              <a:ext uri="{FF2B5EF4-FFF2-40B4-BE49-F238E27FC236}">
                <a16:creationId xmlns:a16="http://schemas.microsoft.com/office/drawing/2014/main" id="{54DD27F5-B645-3B24-3033-9BF4D36B991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304785" y="640080"/>
            <a:ext cx="5602741" cy="557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0832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9DBB3D-98C8-ECD6-0A7F-7A6468B65719}"/>
              </a:ext>
            </a:extLst>
          </p:cNvPr>
          <p:cNvSpPr>
            <a:spLocks noGrp="1"/>
          </p:cNvSpPr>
          <p:nvPr>
            <p:ph type="title"/>
          </p:nvPr>
        </p:nvSpPr>
        <p:spPr>
          <a:xfrm>
            <a:off x="838200" y="557188"/>
            <a:ext cx="10515600" cy="1133499"/>
          </a:xfrm>
        </p:spPr>
        <p:txBody>
          <a:bodyPr vert="horz" lIns="91440" tIns="45720" rIns="91440" bIns="45720" rtlCol="0" anchor="ctr">
            <a:normAutofit fontScale="90000"/>
          </a:bodyPr>
          <a:lstStyle/>
          <a:p>
            <a:pPr algn="ctr"/>
            <a:r>
              <a:rPr lang="en-US" sz="5200" kern="1200" dirty="0">
                <a:solidFill>
                  <a:schemeClr val="tx1"/>
                </a:solidFill>
                <a:latin typeface="+mj-lt"/>
                <a:ea typeface="+mj-ea"/>
                <a:cs typeface="+mj-cs"/>
              </a:rPr>
              <a:t>A chronology of atrocities and resistance  </a:t>
            </a:r>
          </a:p>
        </p:txBody>
      </p:sp>
      <p:graphicFrame>
        <p:nvGraphicFramePr>
          <p:cNvPr id="7172" name="Content Placeholder 7">
            <a:extLst>
              <a:ext uri="{FF2B5EF4-FFF2-40B4-BE49-F238E27FC236}">
                <a16:creationId xmlns:a16="http://schemas.microsoft.com/office/drawing/2014/main" id="{FCF538C5-4A3D-BEDF-F122-B81CDD7B05B1}"/>
              </a:ext>
            </a:extLst>
          </p:cNvPr>
          <p:cNvGraphicFramePr>
            <a:graphicFrameLocks/>
          </p:cNvGraphicFramePr>
          <p:nvPr>
            <p:extLst>
              <p:ext uri="{D42A27DB-BD31-4B8C-83A1-F6EECF244321}">
                <p14:modId xmlns:p14="http://schemas.microsoft.com/office/powerpoint/2010/main" val="2742610553"/>
              </p:ext>
            </p:extLst>
          </p:nvPr>
        </p:nvGraphicFramePr>
        <p:xfrm>
          <a:off x="1074113" y="1828800"/>
          <a:ext cx="7420663" cy="3776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2">
            <a:extLst>
              <a:ext uri="{FF2B5EF4-FFF2-40B4-BE49-F238E27FC236}">
                <a16:creationId xmlns:a16="http://schemas.microsoft.com/office/drawing/2014/main" id="{28CC3C26-364E-2A1F-5628-690057DCF9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68890" y="1828800"/>
            <a:ext cx="2174242" cy="3103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21308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A3D02-B25A-1E12-B7C5-65673A6A6D81}"/>
              </a:ext>
            </a:extLst>
          </p:cNvPr>
          <p:cNvSpPr>
            <a:spLocks noGrp="1"/>
          </p:cNvSpPr>
          <p:nvPr>
            <p:ph type="title"/>
          </p:nvPr>
        </p:nvSpPr>
        <p:spPr>
          <a:xfrm>
            <a:off x="838200" y="609600"/>
            <a:ext cx="3739341" cy="1330839"/>
          </a:xfrm>
        </p:spPr>
        <p:txBody>
          <a:bodyPr>
            <a:normAutofit/>
          </a:bodyPr>
          <a:lstStyle/>
          <a:p>
            <a:r>
              <a:rPr lang="nb-NO" dirty="0" err="1"/>
              <a:t>Nakba</a:t>
            </a:r>
            <a:r>
              <a:rPr lang="nb-NO" dirty="0"/>
              <a:t> 2.0 </a:t>
            </a:r>
          </a:p>
        </p:txBody>
      </p:sp>
      <p:sp>
        <p:nvSpPr>
          <p:cNvPr id="3" name="Content Placeholder 2">
            <a:extLst>
              <a:ext uri="{FF2B5EF4-FFF2-40B4-BE49-F238E27FC236}">
                <a16:creationId xmlns:a16="http://schemas.microsoft.com/office/drawing/2014/main" id="{26D3DF38-EE71-B08B-C971-E950C38037F6}"/>
              </a:ext>
            </a:extLst>
          </p:cNvPr>
          <p:cNvSpPr>
            <a:spLocks noGrp="1"/>
          </p:cNvSpPr>
          <p:nvPr>
            <p:ph idx="1"/>
          </p:nvPr>
        </p:nvSpPr>
        <p:spPr>
          <a:xfrm>
            <a:off x="862366" y="2194102"/>
            <a:ext cx="3427001" cy="3908586"/>
          </a:xfrm>
        </p:spPr>
        <p:txBody>
          <a:bodyPr>
            <a:normAutofit/>
          </a:bodyPr>
          <a:lstStyle/>
          <a:p>
            <a:r>
              <a:rPr lang="en-GB" sz="1400" dirty="0"/>
              <a:t>356 war crimes committed by Israel between 1947 and 1953, including 156 massacres and killings of civilians.</a:t>
            </a:r>
          </a:p>
          <a:p>
            <a:r>
              <a:rPr lang="en-GB" sz="1400" dirty="0"/>
              <a:t> A total of 530 towns and villages were ethnically cleansed</a:t>
            </a:r>
          </a:p>
          <a:p>
            <a:r>
              <a:rPr lang="en-GB" sz="1400" dirty="0"/>
              <a:t>900,000 Palestinians were rendered stateless</a:t>
            </a:r>
            <a:endParaRPr lang="nb-NO" sz="2000" dirty="0"/>
          </a:p>
        </p:txBody>
      </p:sp>
      <p:pic>
        <p:nvPicPr>
          <p:cNvPr id="4" name="Picture 3">
            <a:extLst>
              <a:ext uri="{FF2B5EF4-FFF2-40B4-BE49-F238E27FC236}">
                <a16:creationId xmlns:a16="http://schemas.microsoft.com/office/drawing/2014/main" id="{4BF03B80-7275-09A4-5565-8C822FF83E4D}"/>
              </a:ext>
            </a:extLst>
          </p:cNvPr>
          <p:cNvPicPr>
            <a:picLocks noChangeAspect="1"/>
          </p:cNvPicPr>
          <p:nvPr/>
        </p:nvPicPr>
        <p:blipFill>
          <a:blip r:embed="rId2"/>
          <a:stretch>
            <a:fillRect/>
          </a:stretch>
        </p:blipFill>
        <p:spPr>
          <a:xfrm>
            <a:off x="5445457" y="1863616"/>
            <a:ext cx="6155141" cy="3154509"/>
          </a:xfrm>
          <a:prstGeom prst="rect">
            <a:avLst/>
          </a:prstGeom>
        </p:spPr>
      </p:pic>
    </p:spTree>
    <p:extLst>
      <p:ext uri="{BB962C8B-B14F-4D97-AF65-F5344CB8AC3E}">
        <p14:creationId xmlns:p14="http://schemas.microsoft.com/office/powerpoint/2010/main" val="9188871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671CD-0B3E-F299-4C45-F4BC47E24FB2}"/>
              </a:ext>
            </a:extLst>
          </p:cNvPr>
          <p:cNvSpPr>
            <a:spLocks noGrp="1"/>
          </p:cNvSpPr>
          <p:nvPr>
            <p:ph type="title"/>
          </p:nvPr>
        </p:nvSpPr>
        <p:spPr>
          <a:xfrm>
            <a:off x="630936" y="640080"/>
            <a:ext cx="5465064" cy="1481328"/>
          </a:xfrm>
        </p:spPr>
        <p:txBody>
          <a:bodyPr anchor="b">
            <a:normAutofit fontScale="90000"/>
          </a:bodyPr>
          <a:lstStyle/>
          <a:p>
            <a:r>
              <a:rPr lang="nb-NO" sz="5400" dirty="0"/>
              <a:t>COLONIZATION OF THE WEST-BANK</a:t>
            </a:r>
          </a:p>
        </p:txBody>
      </p:sp>
      <p:sp>
        <p:nvSpPr>
          <p:cNvPr id="3" name="Content Placeholder 2">
            <a:extLst>
              <a:ext uri="{FF2B5EF4-FFF2-40B4-BE49-F238E27FC236}">
                <a16:creationId xmlns:a16="http://schemas.microsoft.com/office/drawing/2014/main" id="{F90E0362-B580-D5D0-D68C-D63EF2B81371}"/>
              </a:ext>
            </a:extLst>
          </p:cNvPr>
          <p:cNvSpPr>
            <a:spLocks noGrp="1"/>
          </p:cNvSpPr>
          <p:nvPr>
            <p:ph idx="1"/>
          </p:nvPr>
        </p:nvSpPr>
        <p:spPr>
          <a:xfrm>
            <a:off x="630936" y="2660904"/>
            <a:ext cx="4818888" cy="3547872"/>
          </a:xfrm>
        </p:spPr>
        <p:txBody>
          <a:bodyPr anchor="t">
            <a:normAutofit/>
          </a:bodyPr>
          <a:lstStyle/>
          <a:p>
            <a:r>
              <a:rPr lang="nb-NO" sz="2200" dirty="0"/>
              <a:t>Oslo </a:t>
            </a:r>
            <a:r>
              <a:rPr lang="nb-NO" sz="2200" dirty="0" err="1"/>
              <a:t>agreement</a:t>
            </a:r>
            <a:endParaRPr lang="nb-NO" sz="2200" dirty="0"/>
          </a:p>
          <a:p>
            <a:endParaRPr lang="nb-NO" sz="2200" dirty="0"/>
          </a:p>
          <a:p>
            <a:endParaRPr lang="nb-NO" sz="2200" dirty="0"/>
          </a:p>
          <a:p>
            <a:r>
              <a:rPr lang="en-GB" sz="2200" dirty="0"/>
              <a:t>Palestinian forces work to ensure Israeli security in exchange for (self-rule) over 6% of historic Palestine.</a:t>
            </a:r>
            <a:endParaRPr lang="nb-NO" sz="2200" dirty="0"/>
          </a:p>
        </p:txBody>
      </p:sp>
      <p:pic>
        <p:nvPicPr>
          <p:cNvPr id="15362" name="Picture 2" descr="OSLO-AVTALEN - Issuu">
            <a:extLst>
              <a:ext uri="{FF2B5EF4-FFF2-40B4-BE49-F238E27FC236}">
                <a16:creationId xmlns:a16="http://schemas.microsoft.com/office/drawing/2014/main" id="{985BD85E-CA05-257A-EF2E-A21ECC94BBF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62534" y="640080"/>
            <a:ext cx="4531995" cy="557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9736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DFD46-24C5-F65C-8F5D-498FB1CDFA53}"/>
              </a:ext>
            </a:extLst>
          </p:cNvPr>
          <p:cNvSpPr>
            <a:spLocks noGrp="1"/>
          </p:cNvSpPr>
          <p:nvPr>
            <p:ph type="title"/>
          </p:nvPr>
        </p:nvSpPr>
        <p:spPr/>
        <p:txBody>
          <a:bodyPr/>
          <a:lstStyle/>
          <a:p>
            <a:endParaRPr lang="nb-NO"/>
          </a:p>
        </p:txBody>
      </p:sp>
      <p:pic>
        <p:nvPicPr>
          <p:cNvPr id="14338" name="Picture 2">
            <a:extLst>
              <a:ext uri="{FF2B5EF4-FFF2-40B4-BE49-F238E27FC236}">
                <a16:creationId xmlns:a16="http://schemas.microsoft.com/office/drawing/2014/main" id="{8CB9CAC7-B422-A5F6-3645-F4695F4557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2686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046DD-603A-D532-C2B8-D99A2B62E606}"/>
              </a:ext>
            </a:extLst>
          </p:cNvPr>
          <p:cNvSpPr>
            <a:spLocks noGrp="1"/>
          </p:cNvSpPr>
          <p:nvPr>
            <p:ph type="title"/>
          </p:nvPr>
        </p:nvSpPr>
        <p:spPr>
          <a:xfrm>
            <a:off x="1136398" y="502021"/>
            <a:ext cx="5427525" cy="1667997"/>
          </a:xfrm>
        </p:spPr>
        <p:txBody>
          <a:bodyPr anchor="b">
            <a:normAutofit fontScale="90000"/>
          </a:bodyPr>
          <a:lstStyle/>
          <a:p>
            <a:r>
              <a:rPr lang="nb-NO" sz="4000" dirty="0" err="1"/>
              <a:t>Colonization</a:t>
            </a:r>
            <a:r>
              <a:rPr lang="nb-NO" sz="4000" dirty="0"/>
              <a:t> </a:t>
            </a:r>
            <a:r>
              <a:rPr lang="nb-NO" sz="4000" dirty="0" err="1"/>
              <a:t>phase</a:t>
            </a:r>
            <a:r>
              <a:rPr lang="nb-NO" sz="4000" dirty="0"/>
              <a:t> 2:Establishing </a:t>
            </a:r>
            <a:r>
              <a:rPr lang="nb-NO" sz="4000" dirty="0" err="1"/>
              <a:t>the</a:t>
            </a:r>
            <a:r>
              <a:rPr lang="nb-NO" sz="4000" dirty="0"/>
              <a:t> </a:t>
            </a:r>
            <a:r>
              <a:rPr lang="nb-NO" sz="4000" dirty="0" err="1"/>
              <a:t>state</a:t>
            </a:r>
            <a:r>
              <a:rPr lang="nb-NO" sz="4000" dirty="0"/>
              <a:t> and </a:t>
            </a:r>
            <a:r>
              <a:rPr lang="nb-NO" sz="4000" dirty="0" err="1"/>
              <a:t>expelling</a:t>
            </a:r>
            <a:r>
              <a:rPr lang="nb-NO" sz="4000" dirty="0"/>
              <a:t> </a:t>
            </a:r>
            <a:r>
              <a:rPr lang="nb-NO" sz="4000" dirty="0" err="1"/>
              <a:t>indegenouis</a:t>
            </a:r>
            <a:r>
              <a:rPr lang="nb-NO" sz="4000" dirty="0"/>
              <a:t> </a:t>
            </a:r>
            <a:r>
              <a:rPr lang="nb-NO" sz="4000" dirty="0" err="1"/>
              <a:t>people</a:t>
            </a:r>
            <a:r>
              <a:rPr lang="nb-NO" sz="4000" dirty="0"/>
              <a:t>  1947- 1949 </a:t>
            </a:r>
          </a:p>
        </p:txBody>
      </p:sp>
      <p:sp>
        <p:nvSpPr>
          <p:cNvPr id="3" name="Content Placeholder 2">
            <a:extLst>
              <a:ext uri="{FF2B5EF4-FFF2-40B4-BE49-F238E27FC236}">
                <a16:creationId xmlns:a16="http://schemas.microsoft.com/office/drawing/2014/main" id="{23AC1035-2BFF-8560-136E-9A5C272E20C9}"/>
              </a:ext>
            </a:extLst>
          </p:cNvPr>
          <p:cNvSpPr>
            <a:spLocks noGrp="1"/>
          </p:cNvSpPr>
          <p:nvPr>
            <p:ph idx="1"/>
          </p:nvPr>
        </p:nvSpPr>
        <p:spPr>
          <a:xfrm>
            <a:off x="1136398" y="2405467"/>
            <a:ext cx="5427526" cy="3535083"/>
          </a:xfrm>
        </p:spPr>
        <p:txBody>
          <a:bodyPr anchor="t">
            <a:normAutofit fontScale="85000" lnSpcReduction="20000"/>
          </a:bodyPr>
          <a:lstStyle/>
          <a:p>
            <a:r>
              <a:rPr lang="nb-NO" sz="1600" dirty="0"/>
              <a:t>Resolution 181 ( 55% </a:t>
            </a:r>
            <a:r>
              <a:rPr lang="nb-NO" sz="1600" dirty="0" err="1"/>
              <a:t>of</a:t>
            </a:r>
            <a:r>
              <a:rPr lang="nb-NO" sz="1600" dirty="0"/>
              <a:t> </a:t>
            </a:r>
            <a:r>
              <a:rPr lang="nb-NO" sz="1600" dirty="0" err="1"/>
              <a:t>palestine</a:t>
            </a:r>
            <a:r>
              <a:rPr lang="nb-NO" sz="1600" dirty="0"/>
              <a:t> </a:t>
            </a:r>
            <a:r>
              <a:rPr lang="nb-NO" sz="1600" dirty="0" err="1"/>
              <a:t>was</a:t>
            </a:r>
            <a:r>
              <a:rPr lang="nb-NO" sz="1600" dirty="0"/>
              <a:t> given to strangers </a:t>
            </a:r>
            <a:r>
              <a:rPr lang="nb-NO" sz="1600" dirty="0" err="1"/>
              <a:t>who</a:t>
            </a:r>
            <a:r>
              <a:rPr lang="nb-NO" sz="1600" dirty="0"/>
              <a:t> </a:t>
            </a:r>
            <a:r>
              <a:rPr lang="nb-NO" sz="1600" dirty="0" err="1"/>
              <a:t>made</a:t>
            </a:r>
            <a:r>
              <a:rPr lang="nb-NO" sz="1600" dirty="0"/>
              <a:t> up 335 OF THE POPULATION OF PALESTINE )</a:t>
            </a:r>
          </a:p>
          <a:p>
            <a:r>
              <a:rPr lang="en-GB" sz="1600" dirty="0"/>
              <a:t>33 yes</a:t>
            </a:r>
          </a:p>
          <a:p>
            <a:pPr lvl="1"/>
            <a:r>
              <a:rPr lang="en-GB" sz="1600" dirty="0"/>
              <a:t>Australia, Belgium, Bolivia, Brazil, Byelorussian S.S.R., Canada, Costa Rica, Czechoslovakia, Denmark, Dominican Republic, Ecuador, France, Guatemala, Haiti, Iceland, Liberia, Luxemburg, Netherlands, New Zealand, Nicaragua, </a:t>
            </a:r>
            <a:r>
              <a:rPr lang="en-GB" sz="1600" b="1" dirty="0"/>
              <a:t>Norway</a:t>
            </a:r>
            <a:r>
              <a:rPr lang="en-GB" sz="1600" dirty="0"/>
              <a:t>, Panama, Paraguay, Peru, Philippines, Poland, Sweden, Ukrainian S.S.R., Union of South Africa, U.S.A., U.S.S.R., Uruguay, Venezuela.</a:t>
            </a:r>
          </a:p>
          <a:p>
            <a:r>
              <a:rPr lang="en-GB" sz="1600" dirty="0"/>
              <a:t>10 abstain </a:t>
            </a:r>
          </a:p>
          <a:p>
            <a:pPr lvl="1"/>
            <a:r>
              <a:rPr lang="en-GB" sz="1600" dirty="0"/>
              <a:t>Argentina, Chile, China, Colombia, El Salvador, Ethiopia, Honduras, Mexico, United Kingdom, Yugoslavia.</a:t>
            </a:r>
          </a:p>
          <a:p>
            <a:r>
              <a:rPr lang="en-GB" sz="1600" dirty="0"/>
              <a:t>13 against </a:t>
            </a:r>
          </a:p>
          <a:p>
            <a:pPr lvl="1"/>
            <a:r>
              <a:rPr lang="en-GB" sz="1600" dirty="0"/>
              <a:t>Afghanistan, Cuba, Egypt, Greece, India, Iran, Iraq, Lebanon, Pakistan, Saudi Arabia, Syria, Turkey, Yemen.</a:t>
            </a:r>
            <a:br>
              <a:rPr lang="en-GB" sz="1600" dirty="0"/>
            </a:br>
            <a:endParaRPr lang="nb-NO" sz="1600" dirty="0"/>
          </a:p>
        </p:txBody>
      </p:sp>
      <p:pic>
        <p:nvPicPr>
          <p:cNvPr id="12290" name="Picture 2" descr="INTERACTIVE-UN-partition-plan-1696908122">
            <a:extLst>
              <a:ext uri="{FF2B5EF4-FFF2-40B4-BE49-F238E27FC236}">
                <a16:creationId xmlns:a16="http://schemas.microsoft.com/office/drawing/2014/main" id="{C6231D03-CC6A-E204-06EB-3B20E9A1E0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 b="3"/>
          <a:stretch/>
        </p:blipFill>
        <p:spPr bwMode="auto">
          <a:xfrm>
            <a:off x="7047513" y="975645"/>
            <a:ext cx="4443447" cy="4443447"/>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8106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96159-98DA-E2E6-8FF7-8B332419CA3E}"/>
              </a:ext>
            </a:extLst>
          </p:cNvPr>
          <p:cNvSpPr>
            <a:spLocks noGrp="1"/>
          </p:cNvSpPr>
          <p:nvPr>
            <p:ph type="title"/>
          </p:nvPr>
        </p:nvSpPr>
        <p:spPr/>
        <p:txBody>
          <a:bodyPr>
            <a:normAutofit/>
          </a:bodyPr>
          <a:lstStyle/>
          <a:p>
            <a:r>
              <a:rPr lang="en-US" noProof="0" dirty="0"/>
              <a:t>Western complicity  </a:t>
            </a:r>
          </a:p>
        </p:txBody>
      </p:sp>
      <p:graphicFrame>
        <p:nvGraphicFramePr>
          <p:cNvPr id="5" name="Content Placeholder 2">
            <a:extLst>
              <a:ext uri="{FF2B5EF4-FFF2-40B4-BE49-F238E27FC236}">
                <a16:creationId xmlns:a16="http://schemas.microsoft.com/office/drawing/2014/main" id="{BA0D641D-9099-0A6F-5B19-B7690ACC8009}"/>
              </a:ext>
            </a:extLst>
          </p:cNvPr>
          <p:cNvGraphicFramePr>
            <a:graphicFrameLocks noGrp="1"/>
          </p:cNvGraphicFramePr>
          <p:nvPr>
            <p:ph idx="1"/>
            <p:extLst>
              <p:ext uri="{D42A27DB-BD31-4B8C-83A1-F6EECF244321}">
                <p14:modId xmlns:p14="http://schemas.microsoft.com/office/powerpoint/2010/main" val="384129784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80061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5E43-932D-D6A1-6C53-C9C7D0E79540}"/>
              </a:ext>
            </a:extLst>
          </p:cNvPr>
          <p:cNvSpPr>
            <a:spLocks noGrp="1"/>
          </p:cNvSpPr>
          <p:nvPr>
            <p:ph type="title"/>
          </p:nvPr>
        </p:nvSpPr>
        <p:spPr/>
        <p:txBody>
          <a:bodyPr/>
          <a:lstStyle/>
          <a:p>
            <a:r>
              <a:rPr lang="nb-NO" dirty="0"/>
              <a:t>1947- 1949</a:t>
            </a:r>
          </a:p>
        </p:txBody>
      </p:sp>
      <p:sp>
        <p:nvSpPr>
          <p:cNvPr id="3" name="Content Placeholder 2">
            <a:extLst>
              <a:ext uri="{FF2B5EF4-FFF2-40B4-BE49-F238E27FC236}">
                <a16:creationId xmlns:a16="http://schemas.microsoft.com/office/drawing/2014/main" id="{B3CEBA2C-2688-EF29-BE97-092ACEFDC68F}"/>
              </a:ext>
            </a:extLst>
          </p:cNvPr>
          <p:cNvSpPr>
            <a:spLocks noGrp="1"/>
          </p:cNvSpPr>
          <p:nvPr>
            <p:ph idx="1"/>
          </p:nvPr>
        </p:nvSpPr>
        <p:spPr/>
        <p:txBody>
          <a:bodyPr>
            <a:normAutofit/>
          </a:bodyPr>
          <a:lstStyle/>
          <a:p>
            <a:pPr>
              <a:buFont typeface="Arial" panose="020B0604020202020204" pitchFamily="34" charset="0"/>
              <a:buChar char="•"/>
            </a:pPr>
            <a:r>
              <a:rPr lang="en-GB" dirty="0"/>
              <a:t>Zionists call this period civil-war (denying that they are colonizers) </a:t>
            </a:r>
          </a:p>
          <a:p>
            <a:pPr>
              <a:buFont typeface="Arial" panose="020B0604020202020204" pitchFamily="34" charset="0"/>
              <a:buChar char="•"/>
            </a:pPr>
            <a:r>
              <a:rPr lang="en-GB" dirty="0"/>
              <a:t>Palestinians did not accept the UN partition plan</a:t>
            </a:r>
          </a:p>
          <a:p>
            <a:pPr>
              <a:buFont typeface="Arial" panose="020B0604020202020204" pitchFamily="34" charset="0"/>
              <a:buChar char="•"/>
            </a:pPr>
            <a:r>
              <a:rPr lang="en-GB" dirty="0"/>
              <a:t>Israel also implemented Plan D by </a:t>
            </a:r>
            <a:r>
              <a:rPr lang="en-GB" dirty="0" err="1"/>
              <a:t>Hagana</a:t>
            </a:r>
            <a:r>
              <a:rPr lang="en-GB" dirty="0"/>
              <a:t>, which lasted from 1948-1949</a:t>
            </a:r>
          </a:p>
          <a:p>
            <a:pPr marL="742950" lvl="1" indent="-285750">
              <a:buFont typeface="Arial" panose="020B0604020202020204" pitchFamily="34" charset="0"/>
              <a:buChar char="•"/>
            </a:pPr>
            <a:r>
              <a:rPr lang="en-GB" dirty="0"/>
              <a:t>The goal was to take control of more Palestinian land</a:t>
            </a:r>
          </a:p>
          <a:p>
            <a:pPr marL="742950" lvl="1" indent="-285750">
              <a:buFont typeface="Arial" panose="020B0604020202020204" pitchFamily="34" charset="0"/>
              <a:buChar char="•"/>
            </a:pPr>
            <a:r>
              <a:rPr lang="en-GB" dirty="0"/>
              <a:t>Ethnic cleansing of Palestinians from the proposed Jewish state / gain more land from the proposed Arab state</a:t>
            </a:r>
          </a:p>
          <a:p>
            <a:pPr marL="742950" lvl="1" indent="-285750">
              <a:buFont typeface="Arial" panose="020B0604020202020204" pitchFamily="34" charset="0"/>
              <a:buChar char="•"/>
            </a:pPr>
            <a:r>
              <a:rPr lang="en-GB" dirty="0"/>
              <a:t>April 9: Dir Yasin</a:t>
            </a:r>
          </a:p>
          <a:p>
            <a:pPr marL="742950" lvl="1" indent="-285750">
              <a:buFont typeface="Arial" panose="020B0604020202020204" pitchFamily="34" charset="0"/>
              <a:buChar char="•"/>
            </a:pPr>
            <a:r>
              <a:rPr lang="en-GB" dirty="0"/>
              <a:t>May 14, 1948: British mandate ends</a:t>
            </a:r>
          </a:p>
          <a:p>
            <a:pPr marL="742950" lvl="1" indent="-285750">
              <a:buFont typeface="Arial" panose="020B0604020202020204" pitchFamily="34" charset="0"/>
              <a:buChar char="•"/>
            </a:pPr>
            <a:r>
              <a:rPr lang="en-GB" dirty="0"/>
              <a:t>May 15, 1948: Israel is declared an independent state</a:t>
            </a:r>
          </a:p>
          <a:p>
            <a:endParaRPr lang="nb-NO" dirty="0"/>
          </a:p>
        </p:txBody>
      </p:sp>
    </p:spTree>
    <p:extLst>
      <p:ext uri="{BB962C8B-B14F-4D97-AF65-F5344CB8AC3E}">
        <p14:creationId xmlns:p14="http://schemas.microsoft.com/office/powerpoint/2010/main" val="12245960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E46B-0F47-760A-C741-EB7F975DB617}"/>
              </a:ext>
            </a:extLst>
          </p:cNvPr>
          <p:cNvSpPr>
            <a:spLocks noGrp="1"/>
          </p:cNvSpPr>
          <p:nvPr>
            <p:ph type="title"/>
          </p:nvPr>
        </p:nvSpPr>
        <p:spPr>
          <a:xfrm>
            <a:off x="5894962" y="479493"/>
            <a:ext cx="5458838" cy="1325563"/>
          </a:xfrm>
        </p:spPr>
        <p:txBody>
          <a:bodyPr>
            <a:normAutofit/>
          </a:bodyPr>
          <a:lstStyle/>
          <a:p>
            <a:r>
              <a:rPr lang="nb-NO" dirty="0"/>
              <a:t>Invasjon av Palestina Plan D April 1948</a:t>
            </a:r>
          </a:p>
        </p:txBody>
      </p:sp>
      <p:sp>
        <p:nvSpPr>
          <p:cNvPr id="3" name="Content Placeholder 2">
            <a:extLst>
              <a:ext uri="{FF2B5EF4-FFF2-40B4-BE49-F238E27FC236}">
                <a16:creationId xmlns:a16="http://schemas.microsoft.com/office/drawing/2014/main" id="{9FEFA629-EFAB-7FE7-73C8-D4A4658D7D70}"/>
              </a:ext>
            </a:extLst>
          </p:cNvPr>
          <p:cNvSpPr>
            <a:spLocks noGrp="1"/>
          </p:cNvSpPr>
          <p:nvPr>
            <p:ph idx="1"/>
          </p:nvPr>
        </p:nvSpPr>
        <p:spPr>
          <a:xfrm>
            <a:off x="5894962" y="1984443"/>
            <a:ext cx="5458838" cy="4192520"/>
          </a:xfrm>
        </p:spPr>
        <p:txBody>
          <a:bodyPr>
            <a:normAutofit/>
          </a:bodyPr>
          <a:lstStyle/>
          <a:p>
            <a:r>
              <a:rPr lang="en-GB" sz="1600" dirty="0"/>
              <a:t>April 1948: 120,000 soldiers attacked 220 Palestinian towns and villages.</a:t>
            </a:r>
          </a:p>
          <a:p>
            <a:r>
              <a:rPr lang="en-GB" sz="1600" dirty="0"/>
              <a:t>Plan D created half of all Palestinian refugees before the establishment of the state of Israel, before the end of the British mandate, or before Arab soldiers came to Palestine.</a:t>
            </a:r>
          </a:p>
          <a:p>
            <a:r>
              <a:rPr lang="en-GB" sz="1600" dirty="0"/>
              <a:t>By May 15, 220 villages were ethnically cleansed, and the Zionists took over 3,500 </a:t>
            </a:r>
            <a:r>
              <a:rPr lang="en-GB" sz="1600" dirty="0" err="1"/>
              <a:t>sq</a:t>
            </a:r>
            <a:r>
              <a:rPr lang="en-GB" sz="1600" dirty="0"/>
              <a:t> km (mostly arable land)</a:t>
            </a:r>
          </a:p>
          <a:p>
            <a:r>
              <a:rPr lang="en-GB" sz="1600" dirty="0"/>
              <a:t>Major cities were besieged and water and supplies were cut </a:t>
            </a:r>
          </a:p>
          <a:p>
            <a:endParaRPr lang="nb-NO" sz="1500" dirty="0"/>
          </a:p>
        </p:txBody>
      </p:sp>
      <p:pic>
        <p:nvPicPr>
          <p:cNvPr id="4" name="Picture 3">
            <a:extLst>
              <a:ext uri="{FF2B5EF4-FFF2-40B4-BE49-F238E27FC236}">
                <a16:creationId xmlns:a16="http://schemas.microsoft.com/office/drawing/2014/main" id="{901EAEDF-11A5-3D70-A375-335AD0666B37}"/>
              </a:ext>
            </a:extLst>
          </p:cNvPr>
          <p:cNvPicPr>
            <a:picLocks noChangeAspect="1"/>
          </p:cNvPicPr>
          <p:nvPr/>
        </p:nvPicPr>
        <p:blipFill>
          <a:blip r:embed="rId2"/>
          <a:stretch>
            <a:fillRect/>
          </a:stretch>
        </p:blipFill>
        <p:spPr>
          <a:xfrm>
            <a:off x="703182" y="1307770"/>
            <a:ext cx="4777381" cy="4072716"/>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Tree>
    <p:extLst>
      <p:ext uri="{BB962C8B-B14F-4D97-AF65-F5344CB8AC3E}">
        <p14:creationId xmlns:p14="http://schemas.microsoft.com/office/powerpoint/2010/main" val="41752880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A3D02-B25A-1E12-B7C5-65673A6A6D81}"/>
              </a:ext>
            </a:extLst>
          </p:cNvPr>
          <p:cNvSpPr>
            <a:spLocks noGrp="1"/>
          </p:cNvSpPr>
          <p:nvPr>
            <p:ph type="title"/>
          </p:nvPr>
        </p:nvSpPr>
        <p:spPr>
          <a:xfrm>
            <a:off x="838200" y="609600"/>
            <a:ext cx="3739341" cy="1330839"/>
          </a:xfrm>
        </p:spPr>
        <p:txBody>
          <a:bodyPr>
            <a:normAutofit/>
          </a:bodyPr>
          <a:lstStyle/>
          <a:p>
            <a:r>
              <a:rPr lang="nb-NO"/>
              <a:t>Abusitta </a:t>
            </a:r>
          </a:p>
        </p:txBody>
      </p:sp>
      <p:sp>
        <p:nvSpPr>
          <p:cNvPr id="3" name="Content Placeholder 2">
            <a:extLst>
              <a:ext uri="{FF2B5EF4-FFF2-40B4-BE49-F238E27FC236}">
                <a16:creationId xmlns:a16="http://schemas.microsoft.com/office/drawing/2014/main" id="{26D3DF38-EE71-B08B-C971-E950C38037F6}"/>
              </a:ext>
            </a:extLst>
          </p:cNvPr>
          <p:cNvSpPr>
            <a:spLocks noGrp="1"/>
          </p:cNvSpPr>
          <p:nvPr>
            <p:ph idx="1"/>
          </p:nvPr>
        </p:nvSpPr>
        <p:spPr>
          <a:xfrm>
            <a:off x="862366" y="2194102"/>
            <a:ext cx="3427001" cy="3908586"/>
          </a:xfrm>
        </p:spPr>
        <p:txBody>
          <a:bodyPr>
            <a:normAutofit/>
          </a:bodyPr>
          <a:lstStyle/>
          <a:p>
            <a:r>
              <a:rPr lang="en-GB" sz="1400" dirty="0"/>
              <a:t>356 war crimes committed by Israel between 1947 and 1953, including 156 massacres and killings of civilians.</a:t>
            </a:r>
          </a:p>
          <a:p>
            <a:r>
              <a:rPr lang="en-GB" sz="1400" dirty="0"/>
              <a:t> A total of 530 towns and villages were ethnically cleansed</a:t>
            </a:r>
          </a:p>
          <a:p>
            <a:r>
              <a:rPr lang="en-GB" sz="1400" dirty="0"/>
              <a:t>900,000 Palestinians were rendered stateless</a:t>
            </a:r>
            <a:endParaRPr lang="nb-NO" sz="2000" dirty="0"/>
          </a:p>
        </p:txBody>
      </p:sp>
      <p:pic>
        <p:nvPicPr>
          <p:cNvPr id="4" name="Picture 3">
            <a:extLst>
              <a:ext uri="{FF2B5EF4-FFF2-40B4-BE49-F238E27FC236}">
                <a16:creationId xmlns:a16="http://schemas.microsoft.com/office/drawing/2014/main" id="{4BF03B80-7275-09A4-5565-8C822FF83E4D}"/>
              </a:ext>
            </a:extLst>
          </p:cNvPr>
          <p:cNvPicPr>
            <a:picLocks noChangeAspect="1"/>
          </p:cNvPicPr>
          <p:nvPr/>
        </p:nvPicPr>
        <p:blipFill>
          <a:blip r:embed="rId2"/>
          <a:stretch>
            <a:fillRect/>
          </a:stretch>
        </p:blipFill>
        <p:spPr>
          <a:xfrm>
            <a:off x="5445457" y="1863616"/>
            <a:ext cx="6155141" cy="3154509"/>
          </a:xfrm>
          <a:prstGeom prst="rect">
            <a:avLst/>
          </a:prstGeom>
        </p:spPr>
      </p:pic>
    </p:spTree>
    <p:extLst>
      <p:ext uri="{BB962C8B-B14F-4D97-AF65-F5344CB8AC3E}">
        <p14:creationId xmlns:p14="http://schemas.microsoft.com/office/powerpoint/2010/main" val="6835237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2A6B5F9-C6DE-2D01-CCF4-010312E96C2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10467" y="643467"/>
            <a:ext cx="5571065" cy="557106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837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97798-C0D7-C18A-5592-5644650A658A}"/>
              </a:ext>
            </a:extLst>
          </p:cNvPr>
          <p:cNvSpPr>
            <a:spLocks noGrp="1"/>
          </p:cNvSpPr>
          <p:nvPr>
            <p:ph type="title"/>
          </p:nvPr>
        </p:nvSpPr>
        <p:spPr/>
        <p:txBody>
          <a:bodyPr/>
          <a:lstStyle/>
          <a:p>
            <a:r>
              <a:rPr lang="en-US" noProof="0" dirty="0"/>
              <a:t>Genocide and Ethnic cleansing of Gaza </a:t>
            </a:r>
          </a:p>
        </p:txBody>
      </p:sp>
      <p:pic>
        <p:nvPicPr>
          <p:cNvPr id="4" name="Picture 8" descr="May be an image of ‎1 person and ‎text that says '‎بوست 10 من 9 غزة في أشخاص يوم كل يأكلون يكفي ما أولايأكلون يأكلون أين من يعرفون ولا على التالية الوجبة العالمي الأغذية برنامج للمصدر: @noonpost 9 out of 10 people in Gaza don't eat everyday or don't eat enough and they don't know from where they will get their second meal.. Source: World Health Organisation‎'‎‎">
            <a:extLst>
              <a:ext uri="{FF2B5EF4-FFF2-40B4-BE49-F238E27FC236}">
                <a16:creationId xmlns:a16="http://schemas.microsoft.com/office/drawing/2014/main" id="{EAD6B3B4-B4E4-27D0-4E93-A2723EA1F7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 b="15207"/>
          <a:stretch/>
        </p:blipFill>
        <p:spPr bwMode="auto">
          <a:xfrm>
            <a:off x="182787" y="2558694"/>
            <a:ext cx="2827865" cy="373189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May be an image of 3 people">
            <a:extLst>
              <a:ext uri="{FF2B5EF4-FFF2-40B4-BE49-F238E27FC236}">
                <a16:creationId xmlns:a16="http://schemas.microsoft.com/office/drawing/2014/main" id="{98FE629A-ABF2-17EB-6D90-D94912D49A2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224" r="3" b="3"/>
          <a:stretch/>
        </p:blipFill>
        <p:spPr bwMode="auto">
          <a:xfrm>
            <a:off x="3180760" y="2558694"/>
            <a:ext cx="2827865" cy="37318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ay be an image of 5 people and crowd">
            <a:extLst>
              <a:ext uri="{FF2B5EF4-FFF2-40B4-BE49-F238E27FC236}">
                <a16:creationId xmlns:a16="http://schemas.microsoft.com/office/drawing/2014/main" id="{1A49296D-CF54-FF74-79D4-956D945F018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98" r="12515" b="3"/>
          <a:stretch/>
        </p:blipFill>
        <p:spPr bwMode="auto">
          <a:xfrm>
            <a:off x="6178733" y="2558694"/>
            <a:ext cx="2827865" cy="37318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No photo description available.">
            <a:extLst>
              <a:ext uri="{FF2B5EF4-FFF2-40B4-BE49-F238E27FC236}">
                <a16:creationId xmlns:a16="http://schemas.microsoft.com/office/drawing/2014/main" id="{04645B0B-3983-07CF-12EA-376BBD8D294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1133" r="-2" b="14633"/>
          <a:stretch/>
        </p:blipFill>
        <p:spPr bwMode="auto">
          <a:xfrm>
            <a:off x="9176706" y="2558694"/>
            <a:ext cx="2827865" cy="3731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6219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BB713-37F9-8DF5-2117-C00321482099}"/>
              </a:ext>
            </a:extLst>
          </p:cNvPr>
          <p:cNvSpPr>
            <a:spLocks noGrp="1"/>
          </p:cNvSpPr>
          <p:nvPr>
            <p:ph type="title"/>
          </p:nvPr>
        </p:nvSpPr>
        <p:spPr>
          <a:xfrm>
            <a:off x="838200" y="365125"/>
            <a:ext cx="10515600" cy="1325563"/>
          </a:xfrm>
        </p:spPr>
        <p:txBody>
          <a:bodyPr>
            <a:normAutofit/>
          </a:bodyPr>
          <a:lstStyle/>
          <a:p>
            <a:r>
              <a:rPr lang="en-US" noProof="0" dirty="0"/>
              <a:t>Trumps plan: the core strategy of the Zionist ideology </a:t>
            </a:r>
          </a:p>
        </p:txBody>
      </p:sp>
      <p:sp>
        <p:nvSpPr>
          <p:cNvPr id="3" name="Content Placeholder 2">
            <a:extLst>
              <a:ext uri="{FF2B5EF4-FFF2-40B4-BE49-F238E27FC236}">
                <a16:creationId xmlns:a16="http://schemas.microsoft.com/office/drawing/2014/main" id="{334BE770-EC6D-3281-769F-F83F71C512BC}"/>
              </a:ext>
            </a:extLst>
          </p:cNvPr>
          <p:cNvSpPr>
            <a:spLocks noGrp="1"/>
          </p:cNvSpPr>
          <p:nvPr>
            <p:ph idx="1"/>
          </p:nvPr>
        </p:nvSpPr>
        <p:spPr>
          <a:xfrm>
            <a:off x="838200" y="1825625"/>
            <a:ext cx="10515600" cy="4351338"/>
          </a:xfrm>
        </p:spPr>
        <p:txBody>
          <a:bodyPr>
            <a:noAutofit/>
          </a:bodyPr>
          <a:lstStyle/>
          <a:p>
            <a:r>
              <a:rPr lang="en-US" noProof="0" dirty="0"/>
              <a:t>Nothing new about this plan, it is the core strategy of the Zionist ideology </a:t>
            </a:r>
          </a:p>
          <a:p>
            <a:r>
              <a:rPr lang="en-US" noProof="0" dirty="0"/>
              <a:t> </a:t>
            </a:r>
            <a:r>
              <a:rPr lang="en-US" b="1" noProof="0" dirty="0"/>
              <a:t>Theodore Herzl</a:t>
            </a:r>
            <a:r>
              <a:rPr lang="en-US" noProof="0" dirty="0"/>
              <a:t>, the Zionist movement’s founder. On 12 June 1895, he wrote in his diary, </a:t>
            </a:r>
            <a:r>
              <a:rPr lang="en-US" i="1" noProof="0" dirty="0"/>
              <a:t>“We shall try to spirit the penniless population across the border by procuring employment for it in the transit countries, while denying it any employment in our own country.”</a:t>
            </a:r>
          </a:p>
        </p:txBody>
      </p:sp>
    </p:spTree>
    <p:extLst>
      <p:ext uri="{BB962C8B-B14F-4D97-AF65-F5344CB8AC3E}">
        <p14:creationId xmlns:p14="http://schemas.microsoft.com/office/powerpoint/2010/main" val="1497265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BB713-37F9-8DF5-2117-C00321482099}"/>
              </a:ext>
            </a:extLst>
          </p:cNvPr>
          <p:cNvSpPr>
            <a:spLocks noGrp="1"/>
          </p:cNvSpPr>
          <p:nvPr>
            <p:ph type="title"/>
          </p:nvPr>
        </p:nvSpPr>
        <p:spPr>
          <a:xfrm>
            <a:off x="838200" y="365125"/>
            <a:ext cx="10515600" cy="1325563"/>
          </a:xfrm>
        </p:spPr>
        <p:txBody>
          <a:bodyPr>
            <a:normAutofit/>
          </a:bodyPr>
          <a:lstStyle/>
          <a:p>
            <a:r>
              <a:rPr lang="en-US" noProof="0" dirty="0"/>
              <a:t>Trumps plan: the core strategy of the Zionist ideology </a:t>
            </a:r>
          </a:p>
        </p:txBody>
      </p:sp>
      <p:sp>
        <p:nvSpPr>
          <p:cNvPr id="3" name="Content Placeholder 2">
            <a:extLst>
              <a:ext uri="{FF2B5EF4-FFF2-40B4-BE49-F238E27FC236}">
                <a16:creationId xmlns:a16="http://schemas.microsoft.com/office/drawing/2014/main" id="{334BE770-EC6D-3281-769F-F83F71C512BC}"/>
              </a:ext>
            </a:extLst>
          </p:cNvPr>
          <p:cNvSpPr>
            <a:spLocks noGrp="1"/>
          </p:cNvSpPr>
          <p:nvPr>
            <p:ph idx="1"/>
          </p:nvPr>
        </p:nvSpPr>
        <p:spPr>
          <a:xfrm>
            <a:off x="838200" y="1825625"/>
            <a:ext cx="10515600" cy="4351338"/>
          </a:xfrm>
        </p:spPr>
        <p:txBody>
          <a:bodyPr>
            <a:noAutofit/>
          </a:bodyPr>
          <a:lstStyle/>
          <a:p>
            <a:r>
              <a:rPr lang="en-US" b="1" noProof="0" dirty="0"/>
              <a:t>Yosef Weitz, </a:t>
            </a:r>
            <a:r>
              <a:rPr lang="en-US" noProof="0" dirty="0"/>
              <a:t>director of the Settlement Department of the Jewish National Fund (JNF ), and later head of the Israeli government’s official Transfer Committee, wrote in his diary on 20 December 1940:</a:t>
            </a:r>
          </a:p>
          <a:p>
            <a:pPr marL="457200" lvl="1" indent="0">
              <a:buNone/>
            </a:pPr>
            <a:r>
              <a:rPr lang="en-US" i="1" noProof="0" dirty="0"/>
              <a:t> Between ourselves it must be clear that there is no room for both people together in this country…. We shall not achieve our goal of being an independent people with the Arabs in this small country. The only solution is Palestine, at least Western Palestine [west of the Jordan River] without Arabs…. And there is no other way but to transfer the Arabs from here to the </a:t>
            </a:r>
            <a:r>
              <a:rPr lang="en-US" i="1" noProof="0" dirty="0" err="1"/>
              <a:t>neighbouring</a:t>
            </a:r>
            <a:r>
              <a:rPr lang="en-US" i="1" noProof="0" dirty="0"/>
              <a:t> countries; to transfer all of them; not one village, not one tribe should be left.</a:t>
            </a:r>
          </a:p>
        </p:txBody>
      </p:sp>
    </p:spTree>
    <p:extLst>
      <p:ext uri="{BB962C8B-B14F-4D97-AF65-F5344CB8AC3E}">
        <p14:creationId xmlns:p14="http://schemas.microsoft.com/office/powerpoint/2010/main" val="4310905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B8BA3-5A39-885D-DE1D-94B45A233CC5}"/>
              </a:ext>
            </a:extLst>
          </p:cNvPr>
          <p:cNvSpPr>
            <a:spLocks noGrp="1"/>
          </p:cNvSpPr>
          <p:nvPr>
            <p:ph type="title"/>
          </p:nvPr>
        </p:nvSpPr>
        <p:spPr>
          <a:xfrm>
            <a:off x="1452656" y="1444741"/>
            <a:ext cx="9357865" cy="1041901"/>
          </a:xfrm>
        </p:spPr>
        <p:txBody>
          <a:bodyPr vert="horz" lIns="91440" tIns="45720" rIns="91440" bIns="45720" rtlCol="0" anchor="ctr">
            <a:normAutofit fontScale="90000"/>
          </a:bodyPr>
          <a:lstStyle/>
          <a:p>
            <a:r>
              <a:rPr lang="en-US" sz="4000" kern="1200" dirty="0">
                <a:solidFill>
                  <a:schemeClr val="tx1"/>
                </a:solidFill>
                <a:latin typeface="+mj-lt"/>
                <a:ea typeface="+mj-ea"/>
                <a:cs typeface="+mj-cs"/>
              </a:rPr>
              <a:t>Greater Israel from the perspective of their colonial God </a:t>
            </a:r>
          </a:p>
        </p:txBody>
      </p:sp>
      <p:sp>
        <p:nvSpPr>
          <p:cNvPr id="3" name="Content Placeholder 2">
            <a:extLst>
              <a:ext uri="{FF2B5EF4-FFF2-40B4-BE49-F238E27FC236}">
                <a16:creationId xmlns:a16="http://schemas.microsoft.com/office/drawing/2014/main" id="{EBE2E649-3E76-EA6E-ACF4-404ED6C7758B}"/>
              </a:ext>
            </a:extLst>
          </p:cNvPr>
          <p:cNvSpPr>
            <a:spLocks noGrp="1"/>
          </p:cNvSpPr>
          <p:nvPr>
            <p:ph idx="1"/>
          </p:nvPr>
        </p:nvSpPr>
        <p:spPr>
          <a:xfrm>
            <a:off x="1452656" y="2701427"/>
            <a:ext cx="4483324" cy="2699968"/>
          </a:xfrm>
        </p:spPr>
        <p:txBody>
          <a:bodyPr vert="horz" lIns="91440" tIns="45720" rIns="91440" bIns="45720" rtlCol="0">
            <a:normAutofit/>
          </a:bodyPr>
          <a:lstStyle/>
          <a:p>
            <a:r>
              <a:rPr lang="en-US" sz="1900" dirty="0"/>
              <a:t>The Israel project will not stop until it takes over the land and force all the people who live between the Nile and </a:t>
            </a:r>
            <a:r>
              <a:rPr lang="en-US" sz="1900" dirty="0" err="1"/>
              <a:t>Euphorate</a:t>
            </a:r>
            <a:r>
              <a:rPr lang="en-US" sz="1900" dirty="0"/>
              <a:t> out. </a:t>
            </a:r>
          </a:p>
          <a:p>
            <a:r>
              <a:rPr lang="en-US" sz="1900" dirty="0"/>
              <a:t>The Palestinian people are only the beginning, others will follow one by one </a:t>
            </a:r>
          </a:p>
          <a:p>
            <a:r>
              <a:rPr lang="en-US" sz="1900" dirty="0"/>
              <a:t>This project still has full support in many parts of the world specially in the USA </a:t>
            </a:r>
          </a:p>
        </p:txBody>
      </p:sp>
      <p:sp>
        <p:nvSpPr>
          <p:cNvPr id="5" name="TextBox 4">
            <a:extLst>
              <a:ext uri="{FF2B5EF4-FFF2-40B4-BE49-F238E27FC236}">
                <a16:creationId xmlns:a16="http://schemas.microsoft.com/office/drawing/2014/main" id="{45B93BCB-30D2-E762-AE67-F0B36BB02101}"/>
              </a:ext>
            </a:extLst>
          </p:cNvPr>
          <p:cNvSpPr txBox="1"/>
          <p:nvPr/>
        </p:nvSpPr>
        <p:spPr>
          <a:xfrm>
            <a:off x="6327197" y="2701427"/>
            <a:ext cx="4483324" cy="2917977"/>
          </a:xfrm>
          <a:prstGeom prst="rect">
            <a:avLst/>
          </a:prstGeom>
        </p:spPr>
        <p:txBody>
          <a:bodyPr vert="horz" lIns="91440" tIns="45720" rIns="91440" bIns="45720" rtlCol="0">
            <a:normAutofit/>
          </a:bodyPr>
          <a:lstStyle/>
          <a:p>
            <a:pPr fontAlgn="base">
              <a:lnSpc>
                <a:spcPct val="90000"/>
              </a:lnSpc>
              <a:spcAft>
                <a:spcPts val="600"/>
              </a:spcAft>
            </a:pPr>
            <a:r>
              <a:rPr lang="en-US" sz="2000" b="1" i="0" dirty="0">
                <a:effectLst/>
              </a:rPr>
              <a:t>On the same day the Lord made</a:t>
            </a:r>
            <a:br>
              <a:rPr lang="en-US" sz="2000" b="1" i="0" dirty="0">
                <a:effectLst/>
              </a:rPr>
            </a:br>
            <a:r>
              <a:rPr lang="en-US" sz="2000" b="1" i="0" dirty="0">
                <a:effectLst/>
              </a:rPr>
              <a:t>A covenant with Abraham, saying:</a:t>
            </a:r>
            <a:br>
              <a:rPr lang="en-US" sz="2000" b="1" i="0" dirty="0">
                <a:effectLst/>
              </a:rPr>
            </a:br>
            <a:r>
              <a:rPr lang="en-US" sz="2000" b="1" i="0" dirty="0">
                <a:effectLst/>
              </a:rPr>
              <a:t>To your descendants I have given this Land, from the river of Egypt to to the Great river, the River of Euphrates”</a:t>
            </a:r>
          </a:p>
          <a:p>
            <a:pPr indent="-228600" fontAlgn="base">
              <a:lnSpc>
                <a:spcPct val="90000"/>
              </a:lnSpc>
              <a:spcAft>
                <a:spcPts val="600"/>
              </a:spcAft>
              <a:buFont typeface="Arial" panose="020B0604020202020204" pitchFamily="34" charset="0"/>
              <a:buChar char="•"/>
            </a:pPr>
            <a:r>
              <a:rPr lang="en-US" sz="2000" b="0" i="1" u="none" strike="noStrike" dirty="0">
                <a:effectLst/>
                <a:hlinkClick r:id="rId2"/>
              </a:rPr>
              <a:t>Genesis 15:18</a:t>
            </a:r>
            <a:endParaRPr lang="en-US" sz="2000" b="0" i="0" dirty="0">
              <a:effectLst/>
            </a:endParaRPr>
          </a:p>
        </p:txBody>
      </p:sp>
    </p:spTree>
    <p:extLst>
      <p:ext uri="{BB962C8B-B14F-4D97-AF65-F5344CB8AC3E}">
        <p14:creationId xmlns:p14="http://schemas.microsoft.com/office/powerpoint/2010/main" val="4523529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49A88-3FB8-5BD8-13D7-19344D006B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26BF94-CAA0-921C-3B7F-98A8CC2C1410}"/>
              </a:ext>
            </a:extLst>
          </p:cNvPr>
          <p:cNvSpPr>
            <a:spLocks noGrp="1"/>
          </p:cNvSpPr>
          <p:nvPr>
            <p:ph type="title"/>
          </p:nvPr>
        </p:nvSpPr>
        <p:spPr/>
        <p:txBody>
          <a:bodyPr/>
          <a:lstStyle/>
          <a:p>
            <a:r>
              <a:rPr lang="en-US" noProof="0" dirty="0"/>
              <a:t>Israel was never about </a:t>
            </a:r>
            <a:r>
              <a:rPr lang="en-US" dirty="0"/>
              <a:t>J</a:t>
            </a:r>
            <a:r>
              <a:rPr lang="en-US" noProof="0" dirty="0" err="1"/>
              <a:t>ewish</a:t>
            </a:r>
            <a:r>
              <a:rPr lang="en-US" noProof="0" dirty="0"/>
              <a:t> </a:t>
            </a:r>
            <a:r>
              <a:rPr lang="en-US" dirty="0"/>
              <a:t>L</a:t>
            </a:r>
            <a:r>
              <a:rPr lang="en-US" noProof="0" dirty="0" err="1"/>
              <a:t>ibration</a:t>
            </a:r>
            <a:endParaRPr lang="en-US" noProof="0" dirty="0"/>
          </a:p>
        </p:txBody>
      </p:sp>
      <p:sp>
        <p:nvSpPr>
          <p:cNvPr id="3" name="Content Placeholder 2">
            <a:extLst>
              <a:ext uri="{FF2B5EF4-FFF2-40B4-BE49-F238E27FC236}">
                <a16:creationId xmlns:a16="http://schemas.microsoft.com/office/drawing/2014/main" id="{520F5CA8-2149-93C8-6D87-1D2B7C87B1CA}"/>
              </a:ext>
            </a:extLst>
          </p:cNvPr>
          <p:cNvSpPr>
            <a:spLocks noGrp="1"/>
          </p:cNvSpPr>
          <p:nvPr>
            <p:ph idx="1"/>
          </p:nvPr>
        </p:nvSpPr>
        <p:spPr/>
        <p:txBody>
          <a:bodyPr/>
          <a:lstStyle/>
          <a:p>
            <a:r>
              <a:rPr lang="en-GB" sz="1800" i="1" dirty="0">
                <a:effectLst/>
                <a:latin typeface="Times New Roman" panose="02020603050405020304" pitchFamily="18" charset="0"/>
                <a:ea typeface="Times New Roman" panose="02020603050405020304" pitchFamily="18" charset="0"/>
              </a:rPr>
              <a:t>Maxime </a:t>
            </a:r>
            <a:r>
              <a:rPr lang="en-GB" sz="1800" i="1" dirty="0" err="1">
                <a:effectLst/>
                <a:latin typeface="Times New Roman" panose="02020603050405020304" pitchFamily="18" charset="0"/>
                <a:ea typeface="Times New Roman" panose="02020603050405020304" pitchFamily="18" charset="0"/>
              </a:rPr>
              <a:t>Rodinson</a:t>
            </a:r>
            <a:r>
              <a:rPr lang="en-GB" sz="1800" i="1" dirty="0">
                <a:effectLst/>
                <a:latin typeface="Times New Roman" panose="02020603050405020304" pitchFamily="18" charset="0"/>
                <a:ea typeface="Times New Roman" panose="02020603050405020304" pitchFamily="18" charset="0"/>
              </a:rPr>
              <a:t>, Israel: A Colonial-Settler State? (New York: Monad Press, 1973), PP40:</a:t>
            </a:r>
            <a:endParaRPr lang="en-NO" sz="1800" dirty="0">
              <a:effectLst/>
              <a:latin typeface="Times New Roman" panose="02020603050405020304" pitchFamily="18" charset="0"/>
              <a:ea typeface="Times New Roman" panose="02020603050405020304" pitchFamily="18" charset="0"/>
            </a:endParaRPr>
          </a:p>
          <a:p>
            <a:endParaRPr lang="en-US" dirty="0"/>
          </a:p>
          <a:p>
            <a:r>
              <a:rPr lang="en-US" i="1" noProof="0" dirty="0"/>
              <a:t>It was evident that the early Zionist leaders did not see their project as a Jewish liberation movement; it was, for all practical purposes, a “Jewish colonial settlement in the Orient”</a:t>
            </a:r>
          </a:p>
          <a:p>
            <a:endParaRPr lang="en-US" i="1" dirty="0"/>
          </a:p>
          <a:p>
            <a:pPr marL="0" indent="0">
              <a:buNone/>
            </a:pPr>
            <a:r>
              <a:rPr lang="en-GB" b="1" dirty="0"/>
              <a:t>Acknowledging that Israel is a colonial entity that must be be replaced by one single state for all its citizens  </a:t>
            </a:r>
          </a:p>
          <a:p>
            <a:pPr marL="0" indent="0">
              <a:buNone/>
            </a:pPr>
            <a:endParaRPr lang="en-US" i="1" noProof="0" dirty="0"/>
          </a:p>
          <a:p>
            <a:endParaRPr lang="nb-NO" dirty="0"/>
          </a:p>
        </p:txBody>
      </p:sp>
    </p:spTree>
    <p:extLst>
      <p:ext uri="{BB962C8B-B14F-4D97-AF65-F5344CB8AC3E}">
        <p14:creationId xmlns:p14="http://schemas.microsoft.com/office/powerpoint/2010/main" val="15489506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EB8BA3-5A39-885D-DE1D-94B45A233CC5}"/>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GB" sz="5400" b="1"/>
              <a:t>Decolonization</a:t>
            </a:r>
            <a:endParaRPr lang="en-US" sz="5400" kern="1200">
              <a:latin typeface="+mj-lt"/>
              <a:ea typeface="+mj-ea"/>
              <a:cs typeface="+mj-cs"/>
            </a:endParaRPr>
          </a:p>
        </p:txBody>
      </p:sp>
      <p:sp>
        <p:nvSpPr>
          <p:cNvPr id="3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2">
            <a:extLst>
              <a:ext uri="{FF2B5EF4-FFF2-40B4-BE49-F238E27FC236}">
                <a16:creationId xmlns:a16="http://schemas.microsoft.com/office/drawing/2014/main" id="{EBE2E649-3E76-EA6E-ACF4-404ED6C7758B}"/>
              </a:ext>
            </a:extLst>
          </p:cNvPr>
          <p:cNvSpPr>
            <a:spLocks noGrp="1"/>
          </p:cNvSpPr>
          <p:nvPr>
            <p:ph idx="1"/>
          </p:nvPr>
        </p:nvSpPr>
        <p:spPr>
          <a:xfrm>
            <a:off x="572493" y="2071316"/>
            <a:ext cx="6713552" cy="4119172"/>
          </a:xfrm>
        </p:spPr>
        <p:txBody>
          <a:bodyPr vert="horz" lIns="91440" tIns="45720" rIns="91440" bIns="45720" rtlCol="0" anchor="t">
            <a:normAutofit fontScale="85000" lnSpcReduction="20000"/>
          </a:bodyPr>
          <a:lstStyle/>
          <a:p>
            <a:r>
              <a:rPr lang="en-GB" sz="2200" b="1" dirty="0"/>
              <a:t>Decolonization to undo the injustices committed against Palestine’s Indigenous people.</a:t>
            </a:r>
          </a:p>
          <a:p>
            <a:pPr lvl="1"/>
            <a:r>
              <a:rPr lang="en-GB" sz="2200" dirty="0"/>
              <a:t>Acknowledging that we are all governed by a system that was not established to end colonialism after the Second World War, but rather to replace the colonial system with another that continues the theft of resources, hegemony, and oppression.</a:t>
            </a:r>
          </a:p>
          <a:p>
            <a:pPr lvl="1"/>
            <a:r>
              <a:rPr lang="en-GB" sz="2200" dirty="0"/>
              <a:t>Support the Palestinian Narratives, it is not complicated or difficult.</a:t>
            </a:r>
          </a:p>
          <a:p>
            <a:pPr lvl="1"/>
            <a:r>
              <a:rPr lang="en-US" sz="2400" dirty="0"/>
              <a:t>Please stop advocating the 2-state solution. This will never happen. It is a continuation of the colonial-settler project.</a:t>
            </a:r>
          </a:p>
          <a:p>
            <a:pPr lvl="1"/>
            <a:r>
              <a:rPr lang="en-US" sz="2400" dirty="0"/>
              <a:t>Stop applying moral/legal values that are based on the colonizer view of right and wrong </a:t>
            </a:r>
          </a:p>
          <a:p>
            <a:pPr lvl="1"/>
            <a:r>
              <a:rPr lang="en-US" sz="2400" dirty="0"/>
              <a:t>The Palestinians </a:t>
            </a:r>
            <a:r>
              <a:rPr lang="en-US" sz="2400" b="1" dirty="0"/>
              <a:t>fight for their freedom </a:t>
            </a:r>
            <a:r>
              <a:rPr lang="en-US" sz="2400" dirty="0"/>
              <a:t>, and they </a:t>
            </a:r>
            <a:r>
              <a:rPr lang="en-US" sz="2400" b="1" dirty="0"/>
              <a:t>are entitled to do so</a:t>
            </a:r>
            <a:r>
              <a:rPr lang="en-US" sz="2400" dirty="0"/>
              <a:t>, by the means </a:t>
            </a:r>
            <a:r>
              <a:rPr lang="en-US" sz="2400" b="1" dirty="0"/>
              <a:t>they themselves find fit</a:t>
            </a:r>
            <a:r>
              <a:rPr lang="en-US" sz="2400" dirty="0"/>
              <a:t>. </a:t>
            </a:r>
          </a:p>
          <a:p>
            <a:pPr lvl="1"/>
            <a:endParaRPr lang="en-US" sz="2400" dirty="0"/>
          </a:p>
          <a:p>
            <a:pPr lvl="1"/>
            <a:endParaRPr lang="en-GB" sz="2200" dirty="0"/>
          </a:p>
          <a:p>
            <a:pPr marL="0" indent="0">
              <a:buNone/>
            </a:pPr>
            <a:endParaRPr lang="en-US" sz="2200" dirty="0"/>
          </a:p>
        </p:txBody>
      </p:sp>
      <p:pic>
        <p:nvPicPr>
          <p:cNvPr id="3" name="Picture 2" descr="Why Nakba is the Palestinians' most ...">
            <a:extLst>
              <a:ext uri="{FF2B5EF4-FFF2-40B4-BE49-F238E27FC236}">
                <a16:creationId xmlns:a16="http://schemas.microsoft.com/office/drawing/2014/main" id="{5CFB0BD7-7176-2595-0DA6-892A26F97197}"/>
              </a:ext>
            </a:extLst>
          </p:cNvPr>
          <p:cNvPicPr>
            <a:picLocks noChangeAspect="1"/>
          </p:cNvPicPr>
          <p:nvPr/>
        </p:nvPicPr>
        <p:blipFill>
          <a:blip r:embed="rId2">
            <a:extLst>
              <a:ext uri="{28A0092B-C50C-407E-A947-70E740481C1C}">
                <a14:useLocalDpi xmlns:a14="http://schemas.microsoft.com/office/drawing/2010/main" val="0"/>
              </a:ext>
            </a:extLst>
          </a:blip>
          <a:srcRect l="22213" r="23912"/>
          <a:stretch/>
        </p:blipFill>
        <p:spPr bwMode="auto">
          <a:xfrm>
            <a:off x="7675658" y="2093976"/>
            <a:ext cx="3941064" cy="4096512"/>
          </a:xfrm>
          <a:prstGeom prst="rect">
            <a:avLst/>
          </a:prstGeom>
          <a:noFill/>
        </p:spPr>
      </p:pic>
      <p:sp>
        <p:nvSpPr>
          <p:cNvPr id="5" name="TextBox 4">
            <a:extLst>
              <a:ext uri="{FF2B5EF4-FFF2-40B4-BE49-F238E27FC236}">
                <a16:creationId xmlns:a16="http://schemas.microsoft.com/office/drawing/2014/main" id="{45B93BCB-30D2-E762-AE67-F0B36BB02101}"/>
              </a:ext>
            </a:extLst>
          </p:cNvPr>
          <p:cNvSpPr txBox="1"/>
          <p:nvPr/>
        </p:nvSpPr>
        <p:spPr>
          <a:xfrm>
            <a:off x="8451604" y="1412489"/>
            <a:ext cx="2926080" cy="4363844"/>
          </a:xfrm>
          <a:prstGeom prst="rect">
            <a:avLst/>
          </a:prstGeom>
        </p:spPr>
        <p:txBody>
          <a:bodyPr vert="horz" lIns="91440" tIns="45720" rIns="91440" bIns="45720" rtlCol="0">
            <a:normAutofit/>
          </a:bodyPr>
          <a:lstStyle/>
          <a:p>
            <a:pPr fontAlgn="base">
              <a:lnSpc>
                <a:spcPct val="90000"/>
              </a:lnSpc>
              <a:spcAft>
                <a:spcPts val="600"/>
              </a:spcAft>
            </a:pPr>
            <a:endParaRPr lang="en-US" sz="2000" b="0" i="0" dirty="0">
              <a:effectLst/>
            </a:endParaRPr>
          </a:p>
        </p:txBody>
      </p:sp>
    </p:spTree>
    <p:extLst>
      <p:ext uri="{BB962C8B-B14F-4D97-AF65-F5344CB8AC3E}">
        <p14:creationId xmlns:p14="http://schemas.microsoft.com/office/powerpoint/2010/main" val="3451575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3" name="Rectangle 3082">
            <a:extLst>
              <a:ext uri="{FF2B5EF4-FFF2-40B4-BE49-F238E27FC236}">
                <a16:creationId xmlns:a16="http://schemas.microsoft.com/office/drawing/2014/main" id="{95199994-21AE-49A2-BA0D-12E295989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FAB8A7CF-1E49-522B-863B-FAA5392508F0}"/>
              </a:ext>
            </a:extLst>
          </p:cNvPr>
          <p:cNvSpPr>
            <a:spLocks noGrp="1"/>
          </p:cNvSpPr>
          <p:nvPr>
            <p:ph type="title"/>
          </p:nvPr>
        </p:nvSpPr>
        <p:spPr>
          <a:xfrm>
            <a:off x="6769570" y="530578"/>
            <a:ext cx="4771178" cy="1160110"/>
          </a:xfrm>
        </p:spPr>
        <p:txBody>
          <a:bodyPr vert="horz" lIns="91440" tIns="45720" rIns="91440" bIns="45720" rtlCol="0">
            <a:normAutofit fontScale="90000"/>
          </a:bodyPr>
          <a:lstStyle/>
          <a:p>
            <a:r>
              <a:rPr lang="en-US" sz="4400" b="0" i="0" dirty="0">
                <a:effectLst/>
                <a:highlight>
                  <a:srgbClr val="FFFFFF"/>
                </a:highlight>
              </a:rPr>
              <a:t>What drives colonization?</a:t>
            </a:r>
            <a:endParaRPr lang="en-US" dirty="0"/>
          </a:p>
        </p:txBody>
      </p:sp>
      <p:pic>
        <p:nvPicPr>
          <p:cNvPr id="3074" name="Picture 2" descr="The Colonizer's Model of the World: Geographical Diffusionism and Eurocentric History book cover">
            <a:extLst>
              <a:ext uri="{FF2B5EF4-FFF2-40B4-BE49-F238E27FC236}">
                <a16:creationId xmlns:a16="http://schemas.microsoft.com/office/drawing/2014/main" id="{DE0E6FD2-3036-DE9D-B978-9BB054D3425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53429"/>
          <a:stretch/>
        </p:blipFill>
        <p:spPr bwMode="auto">
          <a:xfrm>
            <a:off x="838199" y="1443397"/>
            <a:ext cx="5440195" cy="3858316"/>
          </a:xfrm>
          <a:custGeom>
            <a:avLst/>
            <a:gdLst/>
            <a:ahLst/>
            <a:cxnLst/>
            <a:rect l="l" t="t" r="r" b="b"/>
            <a:pathLst>
              <a:path w="4643496" h="5550370">
                <a:moveTo>
                  <a:pt x="81586" y="0"/>
                </a:moveTo>
                <a:lnTo>
                  <a:pt x="4561910" y="0"/>
                </a:lnTo>
                <a:cubicBezTo>
                  <a:pt x="4606969" y="0"/>
                  <a:pt x="4643496" y="36527"/>
                  <a:pt x="4643496" y="81586"/>
                </a:cubicBezTo>
                <a:lnTo>
                  <a:pt x="4643496" y="5468784"/>
                </a:lnTo>
                <a:cubicBezTo>
                  <a:pt x="4643496" y="5513843"/>
                  <a:pt x="4606969" y="5550370"/>
                  <a:pt x="4561910" y="5550370"/>
                </a:cubicBezTo>
                <a:lnTo>
                  <a:pt x="81586" y="5550370"/>
                </a:lnTo>
                <a:cubicBezTo>
                  <a:pt x="36527" y="5550370"/>
                  <a:pt x="0" y="5513843"/>
                  <a:pt x="0" y="5468784"/>
                </a:cubicBezTo>
                <a:lnTo>
                  <a:pt x="0" y="81586"/>
                </a:lnTo>
                <a:cubicBezTo>
                  <a:pt x="0" y="36527"/>
                  <a:pt x="36527" y="0"/>
                  <a:pt x="81586" y="0"/>
                </a:cubicBezTo>
                <a:close/>
              </a:path>
            </a:pathLst>
          </a:custGeom>
          <a:noFill/>
          <a:extLst>
            <a:ext uri="{909E8E84-426E-40DD-AFC4-6F175D3DCCD1}">
              <a14:hiddenFill xmlns:a14="http://schemas.microsoft.com/office/drawing/2010/main">
                <a:solidFill>
                  <a:srgbClr val="FFFFFF"/>
                </a:solidFill>
              </a14:hiddenFill>
            </a:ext>
          </a:extLst>
        </p:spPr>
      </p:pic>
      <p:sp>
        <p:nvSpPr>
          <p:cNvPr id="3084" name="Arc 3083">
            <a:extLst>
              <a:ext uri="{FF2B5EF4-FFF2-40B4-BE49-F238E27FC236}">
                <a16:creationId xmlns:a16="http://schemas.microsoft.com/office/drawing/2014/main" id="{A2C34835-4F79-4934-B151-D68E79764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269068">
            <a:off x="8717845" y="3339275"/>
            <a:ext cx="2987899" cy="2987899"/>
          </a:xfrm>
          <a:prstGeom prst="arc">
            <a:avLst>
              <a:gd name="adj1" fmla="val 14441841"/>
              <a:gd name="adj2" fmla="val 0"/>
            </a:avLst>
          </a:prstGeom>
          <a:ln w="127000" cap="rnd">
            <a:solidFill>
              <a:schemeClr val="accent4">
                <a:alpha val="95000"/>
              </a:schemeClr>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Content Placeholder 3">
            <a:extLst>
              <a:ext uri="{FF2B5EF4-FFF2-40B4-BE49-F238E27FC236}">
                <a16:creationId xmlns:a16="http://schemas.microsoft.com/office/drawing/2014/main" id="{BAE18BB2-319A-B195-3173-88EA97D6174B}"/>
              </a:ext>
            </a:extLst>
          </p:cNvPr>
          <p:cNvSpPr>
            <a:spLocks noGrp="1"/>
          </p:cNvSpPr>
          <p:nvPr>
            <p:ph idx="1"/>
          </p:nvPr>
        </p:nvSpPr>
        <p:spPr>
          <a:xfrm>
            <a:off x="6769570" y="1825625"/>
            <a:ext cx="4771178" cy="4388908"/>
          </a:xfrm>
        </p:spPr>
        <p:txBody>
          <a:bodyPr vert="horz" lIns="91440" tIns="45720" rIns="91440" bIns="45720" rtlCol="0">
            <a:normAutofit/>
          </a:bodyPr>
          <a:lstStyle/>
          <a:p>
            <a:r>
              <a:rPr lang="en-US" sz="2400" b="0" i="0" dirty="0">
                <a:effectLst/>
                <a:highlight>
                  <a:srgbClr val="FFFFFF"/>
                </a:highlight>
              </a:rPr>
              <a:t>The Basic Racist Argument </a:t>
            </a:r>
          </a:p>
          <a:p>
            <a:pPr lvl="1"/>
            <a:r>
              <a:rPr lang="en-US" sz="2000" b="0" i="0" dirty="0">
                <a:effectLst/>
                <a:highlight>
                  <a:srgbClr val="FFFFFF"/>
                </a:highlight>
              </a:rPr>
              <a:t>The colonizers</a:t>
            </a:r>
            <a:r>
              <a:rPr lang="en-US" sz="2000" dirty="0">
                <a:highlight>
                  <a:srgbClr val="FFFFFF"/>
                </a:highlight>
              </a:rPr>
              <a:t> have </a:t>
            </a:r>
            <a:r>
              <a:rPr lang="en-US" sz="2000" b="0" i="0" dirty="0">
                <a:effectLst/>
                <a:highlight>
                  <a:srgbClr val="FFFFFF"/>
                </a:highlight>
              </a:rPr>
              <a:t>unique qualities of </a:t>
            </a:r>
            <a:r>
              <a:rPr lang="en-US" sz="2000" b="1" i="0" dirty="0">
                <a:effectLst/>
                <a:highlight>
                  <a:srgbClr val="FFFFFF"/>
                </a:highlight>
              </a:rPr>
              <a:t>race</a:t>
            </a:r>
            <a:r>
              <a:rPr lang="en-US" sz="2000" b="0" i="0" dirty="0">
                <a:effectLst/>
                <a:highlight>
                  <a:srgbClr val="FFFFFF"/>
                </a:highlight>
              </a:rPr>
              <a:t>, </a:t>
            </a:r>
            <a:r>
              <a:rPr lang="en-US" sz="2000" b="1" i="0" dirty="0">
                <a:effectLst/>
                <a:highlight>
                  <a:srgbClr val="FFFFFF"/>
                </a:highlight>
              </a:rPr>
              <a:t>environment</a:t>
            </a:r>
            <a:r>
              <a:rPr lang="en-US" sz="2000" b="0" i="0" dirty="0">
                <a:effectLst/>
                <a:highlight>
                  <a:srgbClr val="FFFFFF"/>
                </a:highlight>
              </a:rPr>
              <a:t>, </a:t>
            </a:r>
            <a:r>
              <a:rPr lang="en-US" sz="2000" b="1" i="0" dirty="0">
                <a:effectLst/>
                <a:highlight>
                  <a:srgbClr val="FFFFFF"/>
                </a:highlight>
              </a:rPr>
              <a:t>culture</a:t>
            </a:r>
            <a:r>
              <a:rPr lang="en-US" sz="2000" dirty="0">
                <a:highlight>
                  <a:srgbClr val="FFFFFF"/>
                </a:highlight>
              </a:rPr>
              <a:t> and </a:t>
            </a:r>
            <a:r>
              <a:rPr lang="en-US" sz="2000" b="1" i="0" dirty="0">
                <a:effectLst/>
                <a:highlight>
                  <a:srgbClr val="FFFFFF"/>
                </a:highlight>
              </a:rPr>
              <a:t>mindsett</a:t>
            </a:r>
            <a:r>
              <a:rPr lang="en-US" sz="2000" dirty="0">
                <a:highlight>
                  <a:srgbClr val="FFFFFF"/>
                </a:highlight>
              </a:rPr>
              <a:t> that must be </a:t>
            </a:r>
            <a:r>
              <a:rPr lang="en-US" sz="2000" b="1" dirty="0">
                <a:highlight>
                  <a:srgbClr val="FFFFFF"/>
                </a:highlight>
              </a:rPr>
              <a:t>diffused</a:t>
            </a:r>
            <a:r>
              <a:rPr lang="en-US" sz="2000" dirty="0">
                <a:highlight>
                  <a:srgbClr val="FFFFFF"/>
                </a:highlight>
              </a:rPr>
              <a:t> to the rest of the world and  2) must </a:t>
            </a:r>
            <a:r>
              <a:rPr lang="en-US" sz="2000" b="1" dirty="0">
                <a:highlight>
                  <a:srgbClr val="FFFFFF"/>
                </a:highlight>
              </a:rPr>
              <a:t>replace</a:t>
            </a:r>
            <a:r>
              <a:rPr lang="en-US" sz="2000" dirty="0">
                <a:highlight>
                  <a:srgbClr val="FFFFFF"/>
                </a:highlight>
              </a:rPr>
              <a:t> the environment, mindsett, culture and of the “others</a:t>
            </a:r>
          </a:p>
          <a:p>
            <a:pPr marL="0" indent="0">
              <a:buNone/>
            </a:pPr>
            <a:endParaRPr lang="en-US" sz="2400" dirty="0">
              <a:highlight>
                <a:srgbClr val="FFFFFF"/>
              </a:highlight>
            </a:endParaRPr>
          </a:p>
        </p:txBody>
      </p:sp>
    </p:spTree>
    <p:extLst>
      <p:ext uri="{BB962C8B-B14F-4D97-AF65-F5344CB8AC3E}">
        <p14:creationId xmlns:p14="http://schemas.microsoft.com/office/powerpoint/2010/main" val="12608066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08940-672C-BF18-F088-BDD95EE2AC69}"/>
              </a:ext>
            </a:extLst>
          </p:cNvPr>
          <p:cNvSpPr>
            <a:spLocks noGrp="1"/>
          </p:cNvSpPr>
          <p:nvPr>
            <p:ph type="title"/>
          </p:nvPr>
        </p:nvSpPr>
        <p:spPr>
          <a:xfrm>
            <a:off x="4128368" y="4921823"/>
            <a:ext cx="4937937" cy="1147150"/>
          </a:xfrm>
        </p:spPr>
        <p:txBody>
          <a:bodyPr vert="horz" lIns="91440" tIns="45720" rIns="91440" bIns="45720" rtlCol="0" anchor="t">
            <a:normAutofit/>
          </a:bodyPr>
          <a:lstStyle/>
          <a:p>
            <a:r>
              <a:rPr lang="en-US" sz="3700" kern="1200" dirty="0" err="1">
                <a:solidFill>
                  <a:schemeClr val="tx1"/>
                </a:solidFill>
                <a:latin typeface="+mj-lt"/>
                <a:ea typeface="+mj-ea"/>
                <a:cs typeface="+mj-cs"/>
              </a:rPr>
              <a:t>Sumud</a:t>
            </a:r>
            <a:endParaRPr lang="en-US" sz="3700" kern="1200" dirty="0">
              <a:solidFill>
                <a:schemeClr val="tx1"/>
              </a:solidFill>
              <a:latin typeface="+mj-lt"/>
              <a:ea typeface="+mj-ea"/>
              <a:cs typeface="+mj-cs"/>
            </a:endParaRPr>
          </a:p>
        </p:txBody>
      </p:sp>
      <p:sp>
        <p:nvSpPr>
          <p:cNvPr id="8203" name="Freeform: Shape 8202">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05" name="Freeform: Shape 8204">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132" name="Picture 12" descr="interactive encyclopedia of the palestine question – palquest | izzeddin  al-qassam">
            <a:extLst>
              <a:ext uri="{FF2B5EF4-FFF2-40B4-BE49-F238E27FC236}">
                <a16:creationId xmlns:a16="http://schemas.microsoft.com/office/drawing/2014/main" id="{CE1877C6-8E2A-C851-CDD5-2E7B852842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2554" r="-1" b="19054"/>
          <a:stretch/>
        </p:blipFill>
        <p:spPr bwMode="auto">
          <a:xfrm>
            <a:off x="1246572" y="10"/>
            <a:ext cx="3913632" cy="2285224"/>
          </a:xfrm>
          <a:custGeom>
            <a:avLst/>
            <a:gdLst/>
            <a:ahLst/>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noFill/>
          <a:extLst>
            <a:ext uri="{909E8E84-426E-40DD-AFC4-6F175D3DCCD1}">
              <a14:hiddenFill xmlns:a14="http://schemas.microsoft.com/office/drawing/2010/main">
                <a:solidFill>
                  <a:srgbClr val="FFFFFF"/>
                </a:solidFill>
              </a14:hiddenFill>
            </a:ext>
          </a:extLst>
        </p:spPr>
      </p:pic>
      <p:pic>
        <p:nvPicPr>
          <p:cNvPr id="5126" name="Picture 6" descr="Wadi' Haddad - Who is Wadi Haddad?">
            <a:extLst>
              <a:ext uri="{FF2B5EF4-FFF2-40B4-BE49-F238E27FC236}">
                <a16:creationId xmlns:a16="http://schemas.microsoft.com/office/drawing/2014/main" id="{619E552F-F2BD-08EB-3D2E-D4138B97CE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3319"/>
          <a:stretch/>
        </p:blipFill>
        <p:spPr bwMode="auto">
          <a:xfrm>
            <a:off x="-1" y="2288330"/>
            <a:ext cx="3564638" cy="4569668"/>
          </a:xfrm>
          <a:custGeom>
            <a:avLst/>
            <a:gdLst/>
            <a:ahLst/>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noFill/>
          <a:extLst>
            <a:ext uri="{909E8E84-426E-40DD-AFC4-6F175D3DCCD1}">
              <a14:hiddenFill xmlns:a14="http://schemas.microsoft.com/office/drawing/2010/main">
                <a:solidFill>
                  <a:srgbClr val="FFFFFF"/>
                </a:solidFill>
              </a14:hiddenFill>
            </a:ext>
          </a:extLst>
        </p:spPr>
      </p:pic>
      <p:sp>
        <p:nvSpPr>
          <p:cNvPr id="8207" name="Oval 8206">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9207" y="303879"/>
            <a:ext cx="3182112" cy="3182112"/>
          </a:xfrm>
          <a:prstGeom prst="ellipse">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09" name="Oval 8208">
            <a:extLst>
              <a:ext uri="{FF2B5EF4-FFF2-40B4-BE49-F238E27FC236}">
                <a16:creationId xmlns:a16="http://schemas.microsoft.com/office/drawing/2014/main" id="{C20267F5-D4E6-477A-A590-81F2ABD1B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5109" y="2382976"/>
            <a:ext cx="1920240" cy="1920240"/>
          </a:xfrm>
          <a:prstGeom prst="ellipse">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124" name="Picture 4" descr="Behind the Image • Che Guevara • René Burri • Magnum Photos">
            <a:extLst>
              <a:ext uri="{FF2B5EF4-FFF2-40B4-BE49-F238E27FC236}">
                <a16:creationId xmlns:a16="http://schemas.microsoft.com/office/drawing/2014/main" id="{E9962E4E-1F1E-BB6B-62FD-F2E0FA4C8DC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999" r="8003" b="4"/>
          <a:stretch/>
        </p:blipFill>
        <p:spPr bwMode="auto">
          <a:xfrm>
            <a:off x="3749701" y="2547568"/>
            <a:ext cx="1591056" cy="1591056"/>
          </a:xfrm>
          <a:custGeom>
            <a:avLst/>
            <a:gdLst/>
            <a:ahLst/>
            <a:cxnLst/>
            <a:rect l="l" t="t" r="r" b="b"/>
            <a:pathLst>
              <a:path w="1591056" h="1591056">
                <a:moveTo>
                  <a:pt x="795528" y="0"/>
                </a:moveTo>
                <a:cubicBezTo>
                  <a:pt x="1234886" y="0"/>
                  <a:pt x="1591056" y="356170"/>
                  <a:pt x="1591056" y="795528"/>
                </a:cubicBezTo>
                <a:cubicBezTo>
                  <a:pt x="1591056" y="1234886"/>
                  <a:pt x="1234886" y="1591056"/>
                  <a:pt x="795528" y="1591056"/>
                </a:cubicBezTo>
                <a:cubicBezTo>
                  <a:pt x="356170" y="1591056"/>
                  <a:pt x="0" y="1234886"/>
                  <a:pt x="0" y="795528"/>
                </a:cubicBezTo>
                <a:cubicBezTo>
                  <a:pt x="0" y="356170"/>
                  <a:pt x="356170" y="0"/>
                  <a:pt x="795528" y="0"/>
                </a:cubicBezTo>
                <a:close/>
              </a:path>
            </a:pathLst>
          </a:custGeom>
          <a:noFill/>
          <a:extLst>
            <a:ext uri="{909E8E84-426E-40DD-AFC4-6F175D3DCCD1}">
              <a14:hiddenFill xmlns:a14="http://schemas.microsoft.com/office/drawing/2010/main">
                <a:solidFill>
                  <a:srgbClr val="FFFFFF"/>
                </a:solidFill>
              </a14:hiddenFill>
            </a:ext>
          </a:extLst>
        </p:spPr>
      </p:pic>
      <p:pic>
        <p:nvPicPr>
          <p:cNvPr id="5122" name="Picture 2" descr="Remembering Nelson Mandela: From Freedom Fighter to Political Prisoner to  South African President">
            <a:extLst>
              <a:ext uri="{FF2B5EF4-FFF2-40B4-BE49-F238E27FC236}">
                <a16:creationId xmlns:a16="http://schemas.microsoft.com/office/drawing/2014/main" id="{9CA0CF0A-D7D5-12D5-BECE-0DEE796B3D9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124" r="10628" b="3"/>
          <a:stretch/>
        </p:blipFill>
        <p:spPr bwMode="auto">
          <a:xfrm>
            <a:off x="5593799" y="468471"/>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a:noFill/>
          <a:extLst>
            <a:ext uri="{909E8E84-426E-40DD-AFC4-6F175D3DCCD1}">
              <a14:hiddenFill xmlns:a14="http://schemas.microsoft.com/office/drawing/2010/main">
                <a:solidFill>
                  <a:srgbClr val="FFFFFF"/>
                </a:solidFill>
              </a14:hiddenFill>
            </a:ext>
          </a:extLst>
        </p:spPr>
      </p:pic>
      <p:sp>
        <p:nvSpPr>
          <p:cNvPr id="8211" name="Freeform: Shape 8210">
            <a:extLst>
              <a:ext uri="{FF2B5EF4-FFF2-40B4-BE49-F238E27FC236}">
                <a16:creationId xmlns:a16="http://schemas.microsoft.com/office/drawing/2014/main" id="{6B9D64DB-4D5C-4A91-B45F-F301E3174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2"/>
            <a:ext cx="3439432" cy="3550083"/>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193" name="Picture 33" descr="interactive encyclopedia of the palestine question – palquest | leila khaled">
            <a:extLst>
              <a:ext uri="{FF2B5EF4-FFF2-40B4-BE49-F238E27FC236}">
                <a16:creationId xmlns:a16="http://schemas.microsoft.com/office/drawing/2014/main" id="{F33815A7-56B4-6783-1925-7269CFBAA336}"/>
              </a:ext>
            </a:extLst>
          </p:cNvPr>
          <p:cNvPicPr>
            <a:picLocks noChangeAspect="1" noChangeArrowheads="1"/>
          </p:cNvPicPr>
          <p:nvPr/>
        </p:nvPicPr>
        <p:blipFill>
          <a:blip r:embed="rId6" r:link="rId7">
            <a:extLst>
              <a:ext uri="{28A0092B-C50C-407E-A947-70E740481C1C}">
                <a14:useLocalDpi xmlns:a14="http://schemas.microsoft.com/office/drawing/2010/main" val="0"/>
              </a:ext>
            </a:extLst>
          </a:blip>
          <a:srcRect t="3814" r="-3" b="27436"/>
          <a:stretch>
            <a:fillRect/>
          </a:stretch>
        </p:blipFill>
        <p:spPr bwMode="auto">
          <a:xfrm>
            <a:off x="8918761" y="-4330"/>
            <a:ext cx="3273238" cy="3383891"/>
          </a:xfrm>
          <a:custGeom>
            <a:avLst/>
            <a:gdLst/>
            <a:ahLst/>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a:noFill/>
          <a:extLst>
            <a:ext uri="{909E8E84-426E-40DD-AFC4-6F175D3DCCD1}">
              <a14:hiddenFill xmlns:a14="http://schemas.microsoft.com/office/drawing/2010/main">
                <a:solidFill>
                  <a:srgbClr val="FFFFFF"/>
                </a:solidFill>
              </a14:hiddenFill>
            </a:ext>
          </a:extLst>
        </p:spPr>
      </p:pic>
      <p:sp>
        <p:nvSpPr>
          <p:cNvPr id="8213" name="Freeform: Shape 8212">
            <a:extLst>
              <a:ext uri="{FF2B5EF4-FFF2-40B4-BE49-F238E27FC236}">
                <a16:creationId xmlns:a16="http://schemas.microsoft.com/office/drawing/2014/main" id="{CB14CE1B-4BC5-4EF2-BE3D-05E4F580B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99331" y="3907418"/>
            <a:ext cx="2992669" cy="2950582"/>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195" name="Picture 86" descr="There's Something New About Hamas' Leader in Gaza Since the War – and  Israel Is Concerned - Security &amp; Aviation - Haaretz.com">
            <a:extLst>
              <a:ext uri="{FF2B5EF4-FFF2-40B4-BE49-F238E27FC236}">
                <a16:creationId xmlns:a16="http://schemas.microsoft.com/office/drawing/2014/main" id="{1CF7D667-9162-5D16-DAC3-673E8A588F57}"/>
              </a:ext>
            </a:extLst>
          </p:cNvPr>
          <p:cNvPicPr>
            <a:picLocks noChangeAspect="1" noChangeArrowheads="1"/>
          </p:cNvPicPr>
          <p:nvPr/>
        </p:nvPicPr>
        <p:blipFill>
          <a:blip r:embed="rId8" r:link="rId9">
            <a:extLst>
              <a:ext uri="{28A0092B-C50C-407E-A947-70E740481C1C}">
                <a14:useLocalDpi xmlns:a14="http://schemas.microsoft.com/office/drawing/2010/main" val="0"/>
              </a:ext>
            </a:extLst>
          </a:blip>
          <a:srcRect r="1" b="1489"/>
          <a:stretch>
            <a:fillRect/>
          </a:stretch>
        </p:blipFill>
        <p:spPr bwMode="auto">
          <a:xfrm>
            <a:off x="9363238" y="4071322"/>
            <a:ext cx="2828765" cy="2786678"/>
          </a:xfrm>
          <a:custGeom>
            <a:avLst/>
            <a:gdLst/>
            <a:ahLst/>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41F76772-DC69-BB50-DD98-15A70012E41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b-NO"/>
          </a:p>
        </p:txBody>
      </p:sp>
      <p:sp>
        <p:nvSpPr>
          <p:cNvPr id="4" name="Rectangle 4">
            <a:extLst>
              <a:ext uri="{FF2B5EF4-FFF2-40B4-BE49-F238E27FC236}">
                <a16:creationId xmlns:a16="http://schemas.microsoft.com/office/drawing/2014/main" id="{A1EE0D17-38A8-AF8F-8AFD-98A21025055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b-NO"/>
          </a:p>
        </p:txBody>
      </p:sp>
    </p:spTree>
    <p:extLst>
      <p:ext uri="{BB962C8B-B14F-4D97-AF65-F5344CB8AC3E}">
        <p14:creationId xmlns:p14="http://schemas.microsoft.com/office/powerpoint/2010/main" val="354919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B57D2-8CEF-8ED1-3A15-DAE2EE585382}"/>
              </a:ext>
            </a:extLst>
          </p:cNvPr>
          <p:cNvSpPr>
            <a:spLocks noGrp="1"/>
          </p:cNvSpPr>
          <p:nvPr>
            <p:ph type="title"/>
          </p:nvPr>
        </p:nvSpPr>
        <p:spPr/>
        <p:txBody>
          <a:bodyPr anchor="b">
            <a:normAutofit/>
          </a:bodyPr>
          <a:lstStyle/>
          <a:p>
            <a:r>
              <a:rPr lang="nb-NO" dirty="0" err="1"/>
              <a:t>Colonization</a:t>
            </a:r>
            <a:endParaRPr lang="nb-NO" dirty="0"/>
          </a:p>
        </p:txBody>
      </p:sp>
      <p:sp>
        <p:nvSpPr>
          <p:cNvPr id="3" name="Content Placeholder 2">
            <a:extLst>
              <a:ext uri="{FF2B5EF4-FFF2-40B4-BE49-F238E27FC236}">
                <a16:creationId xmlns:a16="http://schemas.microsoft.com/office/drawing/2014/main" id="{FA31D3B8-EF5E-2D6A-2E59-19231C63E6F8}"/>
              </a:ext>
            </a:extLst>
          </p:cNvPr>
          <p:cNvSpPr>
            <a:spLocks noGrp="1"/>
          </p:cNvSpPr>
          <p:nvPr>
            <p:ph sz="half" idx="1"/>
          </p:nvPr>
        </p:nvSpPr>
        <p:spPr/>
        <p:txBody>
          <a:bodyPr anchor="ctr">
            <a:normAutofit/>
          </a:bodyPr>
          <a:lstStyle/>
          <a:p>
            <a:r>
              <a:rPr lang="en-US" dirty="0"/>
              <a:t>Classical Colonialism </a:t>
            </a:r>
          </a:p>
          <a:p>
            <a:pPr lvl="1"/>
            <a:r>
              <a:rPr lang="en-US" dirty="0"/>
              <a:t>Exploiting </a:t>
            </a:r>
          </a:p>
          <a:p>
            <a:r>
              <a:rPr lang="en-US" dirty="0"/>
              <a:t>Settler-Colonialism  (on going structure) </a:t>
            </a:r>
          </a:p>
          <a:p>
            <a:pPr lvl="1"/>
            <a:r>
              <a:rPr lang="en-US" b="1" dirty="0"/>
              <a:t>Dehumanization</a:t>
            </a:r>
            <a:r>
              <a:rPr lang="en-US" dirty="0"/>
              <a:t> </a:t>
            </a:r>
          </a:p>
          <a:p>
            <a:pPr lvl="1"/>
            <a:r>
              <a:rPr lang="en-GB" dirty="0"/>
              <a:t>Physical elimination</a:t>
            </a:r>
          </a:p>
          <a:p>
            <a:pPr lvl="1"/>
            <a:r>
              <a:rPr lang="en-GB" dirty="0"/>
              <a:t>Expelling </a:t>
            </a:r>
          </a:p>
          <a:p>
            <a:pPr lvl="1"/>
            <a:r>
              <a:rPr lang="en-GB" dirty="0"/>
              <a:t>Isolation </a:t>
            </a:r>
          </a:p>
          <a:p>
            <a:pPr lvl="1"/>
            <a:r>
              <a:rPr lang="en-GB" dirty="0"/>
              <a:t>Forced Inter-breeding</a:t>
            </a:r>
          </a:p>
          <a:p>
            <a:pPr lvl="1"/>
            <a:r>
              <a:rPr lang="en-GB" dirty="0"/>
              <a:t>Forced religious conversion</a:t>
            </a:r>
          </a:p>
        </p:txBody>
      </p:sp>
      <p:sp>
        <p:nvSpPr>
          <p:cNvPr id="7" name="Content Placeholder 6">
            <a:extLst>
              <a:ext uri="{FF2B5EF4-FFF2-40B4-BE49-F238E27FC236}">
                <a16:creationId xmlns:a16="http://schemas.microsoft.com/office/drawing/2014/main" id="{90D71D22-CF68-DF3E-3BCC-B593DFD04423}"/>
              </a:ext>
            </a:extLst>
          </p:cNvPr>
          <p:cNvSpPr>
            <a:spLocks noGrp="1"/>
          </p:cNvSpPr>
          <p:nvPr>
            <p:ph sz="half" idx="2"/>
          </p:nvPr>
        </p:nvSpPr>
        <p:spPr/>
        <p:txBody>
          <a:bodyPr/>
          <a:lstStyle/>
          <a:p>
            <a:endParaRPr lang="nb-NO"/>
          </a:p>
        </p:txBody>
      </p:sp>
      <p:pic>
        <p:nvPicPr>
          <p:cNvPr id="2050" name="Picture 2" descr="A map of the world with red and grey colors&#10;&#10;Description automatically generated">
            <a:extLst>
              <a:ext uri="{FF2B5EF4-FFF2-40B4-BE49-F238E27FC236}">
                <a16:creationId xmlns:a16="http://schemas.microsoft.com/office/drawing/2014/main" id="{CEF36232-AAA4-658D-4388-D0A1413EBF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857" b="1"/>
          <a:stretch/>
        </p:blipFill>
        <p:spPr bwMode="auto">
          <a:xfrm>
            <a:off x="5911532" y="1869743"/>
            <a:ext cx="6002377" cy="432875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D328F3F-0252-5345-022F-1CB8F4FAEBC5}"/>
              </a:ext>
            </a:extLst>
          </p:cNvPr>
          <p:cNvSpPr txBox="1"/>
          <p:nvPr/>
        </p:nvSpPr>
        <p:spPr>
          <a:xfrm>
            <a:off x="6351692" y="2235945"/>
            <a:ext cx="3518703" cy="215444"/>
          </a:xfrm>
          <a:prstGeom prst="rect">
            <a:avLst/>
          </a:prstGeom>
          <a:noFill/>
        </p:spPr>
        <p:txBody>
          <a:bodyPr wrap="square">
            <a:spAutoFit/>
          </a:bodyPr>
          <a:lstStyle/>
          <a:p>
            <a:r>
              <a:rPr lang="nb-NO" sz="800" dirty="0" err="1"/>
              <a:t>https</a:t>
            </a:r>
            <a:r>
              <a:rPr lang="nb-NO" sz="800" dirty="0"/>
              <a:t>://101.visualizingpalestine.org/</a:t>
            </a:r>
            <a:r>
              <a:rPr lang="nb-NO" sz="800" dirty="0" err="1"/>
              <a:t>visuals</a:t>
            </a:r>
            <a:r>
              <a:rPr lang="nb-NO" sz="800" dirty="0"/>
              <a:t>/settler-</a:t>
            </a:r>
            <a:r>
              <a:rPr lang="nb-NO" sz="800" dirty="0" err="1"/>
              <a:t>colonialism</a:t>
            </a:r>
            <a:r>
              <a:rPr lang="nb-NO" sz="800" dirty="0"/>
              <a:t>-still-</a:t>
            </a:r>
            <a:r>
              <a:rPr lang="nb-NO" sz="800" dirty="0" err="1"/>
              <a:t>reality</a:t>
            </a:r>
            <a:endParaRPr lang="nb-NO" sz="800" dirty="0"/>
          </a:p>
        </p:txBody>
      </p:sp>
    </p:spTree>
    <p:extLst>
      <p:ext uri="{BB962C8B-B14F-4D97-AF65-F5344CB8AC3E}">
        <p14:creationId xmlns:p14="http://schemas.microsoft.com/office/powerpoint/2010/main" val="1336079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21A03-AA20-A2FD-94D0-BF67219F965E}"/>
              </a:ext>
            </a:extLst>
          </p:cNvPr>
          <p:cNvSpPr>
            <a:spLocks noGrp="1"/>
          </p:cNvSpPr>
          <p:nvPr>
            <p:ph type="title"/>
          </p:nvPr>
        </p:nvSpPr>
        <p:spPr>
          <a:xfrm>
            <a:off x="643467" y="2301806"/>
            <a:ext cx="5770395" cy="2908798"/>
          </a:xfrm>
        </p:spPr>
        <p:txBody>
          <a:bodyPr vert="horz" lIns="91440" tIns="45720" rIns="91440" bIns="45720" rtlCol="0" anchor="b">
            <a:normAutofit fontScale="90000"/>
          </a:bodyPr>
          <a:lstStyle/>
          <a:p>
            <a:r>
              <a:rPr lang="en-US" dirty="0"/>
              <a:t>Dehumanization: most effective weapon because it normalizes pain, atrocity and suffering .  </a:t>
            </a:r>
          </a:p>
        </p:txBody>
      </p:sp>
      <p:pic>
        <p:nvPicPr>
          <p:cNvPr id="4098" name="Picture 2" descr="May be a black-and-white image of 1 person">
            <a:extLst>
              <a:ext uri="{FF2B5EF4-FFF2-40B4-BE49-F238E27FC236}">
                <a16:creationId xmlns:a16="http://schemas.microsoft.com/office/drawing/2014/main" id="{4B3E61DF-19AA-705C-A0C6-C566D17170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 b="40481"/>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C1B34C2-4668-0583-FC17-BE0833D70BCB}"/>
              </a:ext>
            </a:extLst>
          </p:cNvPr>
          <p:cNvSpPr txBox="1"/>
          <p:nvPr/>
        </p:nvSpPr>
        <p:spPr>
          <a:xfrm>
            <a:off x="643648" y="239703"/>
            <a:ext cx="6100174" cy="1569660"/>
          </a:xfrm>
          <a:prstGeom prst="rect">
            <a:avLst/>
          </a:prstGeom>
          <a:noFill/>
        </p:spPr>
        <p:txBody>
          <a:bodyPr wrap="square">
            <a:spAutoFit/>
          </a:bodyPr>
          <a:lstStyle/>
          <a:p>
            <a:r>
              <a:rPr lang="en-GB" sz="1600" b="0" i="0" dirty="0">
                <a:solidFill>
                  <a:srgbClr val="050505"/>
                </a:solidFill>
                <a:effectLst/>
                <a:highlight>
                  <a:srgbClr val="FFFFFF"/>
                </a:highlight>
                <a:latin typeface="system-ui"/>
              </a:rPr>
              <a:t>Ota </a:t>
            </a:r>
            <a:r>
              <a:rPr lang="en-GB" sz="1600" b="0" i="0" dirty="0" err="1">
                <a:solidFill>
                  <a:srgbClr val="050505"/>
                </a:solidFill>
                <a:effectLst/>
                <a:highlight>
                  <a:srgbClr val="FFFFFF"/>
                </a:highlight>
                <a:latin typeface="system-ui"/>
              </a:rPr>
              <a:t>Benga</a:t>
            </a:r>
            <a:r>
              <a:rPr lang="en-GB" sz="1600" dirty="0">
                <a:solidFill>
                  <a:srgbClr val="050505"/>
                </a:solidFill>
                <a:highlight>
                  <a:srgbClr val="FFFFFF"/>
                </a:highlight>
                <a:latin typeface="system-ui"/>
              </a:rPr>
              <a:t> f</a:t>
            </a:r>
            <a:r>
              <a:rPr lang="en-GB" sz="1600" b="0" i="0" dirty="0">
                <a:solidFill>
                  <a:srgbClr val="050505"/>
                </a:solidFill>
                <a:effectLst/>
                <a:highlight>
                  <a:srgbClr val="FFFFFF"/>
                </a:highlight>
                <a:latin typeface="system-ui"/>
              </a:rPr>
              <a:t>rom Congo, </a:t>
            </a:r>
          </a:p>
          <a:p>
            <a:endParaRPr lang="en-GB" sz="1600" b="0" i="0" dirty="0">
              <a:solidFill>
                <a:srgbClr val="050505"/>
              </a:solidFill>
              <a:effectLst/>
              <a:highlight>
                <a:srgbClr val="FFFFFF"/>
              </a:highlight>
              <a:latin typeface="system-ui"/>
            </a:endParaRPr>
          </a:p>
          <a:p>
            <a:r>
              <a:rPr lang="en-GB" sz="1600" dirty="0">
                <a:solidFill>
                  <a:srgbClr val="050505"/>
                </a:solidFill>
                <a:highlight>
                  <a:srgbClr val="FFFFFF"/>
                </a:highlight>
                <a:latin typeface="system-ui"/>
              </a:rPr>
              <a:t>H</a:t>
            </a:r>
            <a:r>
              <a:rPr lang="en-GB" sz="1600" b="0" i="0" dirty="0">
                <a:solidFill>
                  <a:srgbClr val="050505"/>
                </a:solidFill>
                <a:effectLst/>
                <a:highlight>
                  <a:srgbClr val="FFFFFF"/>
                </a:highlight>
                <a:latin typeface="system-ui"/>
              </a:rPr>
              <a:t>e was put </a:t>
            </a:r>
            <a:r>
              <a:rPr lang="en-GB" sz="1600" dirty="0">
                <a:solidFill>
                  <a:srgbClr val="050505"/>
                </a:solidFill>
                <a:highlight>
                  <a:srgbClr val="FFFFFF"/>
                </a:highlight>
                <a:latin typeface="system-ui"/>
              </a:rPr>
              <a:t>in zoo and </a:t>
            </a:r>
            <a:r>
              <a:rPr lang="en-GB" sz="1600" b="0" i="0" dirty="0">
                <a:solidFill>
                  <a:srgbClr val="050505"/>
                </a:solidFill>
                <a:effectLst/>
                <a:highlight>
                  <a:srgbClr val="FFFFFF"/>
                </a:highlight>
                <a:latin typeface="system-ui"/>
              </a:rPr>
              <a:t>was presented as a "living proof" of Darwinist theories of human evolution.</a:t>
            </a:r>
          </a:p>
          <a:p>
            <a:r>
              <a:rPr lang="en-GB" sz="1600" b="0" i="0" dirty="0">
                <a:solidFill>
                  <a:srgbClr val="050505"/>
                </a:solidFill>
                <a:effectLst/>
                <a:highlight>
                  <a:srgbClr val="FFFFFF"/>
                </a:highlight>
                <a:latin typeface="system-ui"/>
              </a:rPr>
              <a:t>In 1906, Ota </a:t>
            </a:r>
            <a:r>
              <a:rPr lang="en-GB" sz="1600" b="0" i="0" dirty="0" err="1">
                <a:solidFill>
                  <a:srgbClr val="050505"/>
                </a:solidFill>
                <a:effectLst/>
                <a:highlight>
                  <a:srgbClr val="FFFFFF"/>
                </a:highlight>
                <a:latin typeface="system-ui"/>
              </a:rPr>
              <a:t>Benga</a:t>
            </a:r>
            <a:r>
              <a:rPr lang="en-GB" sz="1600" b="0" i="0" dirty="0">
                <a:solidFill>
                  <a:srgbClr val="050505"/>
                </a:solidFill>
                <a:effectLst/>
                <a:highlight>
                  <a:srgbClr val="FFFFFF"/>
                </a:highlight>
                <a:latin typeface="system-ui"/>
              </a:rPr>
              <a:t> was placed in the Bronx Zoo in New York, where he was displayed in a cage with monkeys</a:t>
            </a:r>
            <a:endParaRPr lang="nb-NO" sz="1600" dirty="0"/>
          </a:p>
        </p:txBody>
      </p:sp>
    </p:spTree>
    <p:extLst>
      <p:ext uri="{BB962C8B-B14F-4D97-AF65-F5344CB8AC3E}">
        <p14:creationId xmlns:p14="http://schemas.microsoft.com/office/powerpoint/2010/main" val="424533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31E995-E1D7-DDAE-EFE8-745B4B5C67B5}"/>
              </a:ext>
            </a:extLst>
          </p:cNvPr>
          <p:cNvSpPr>
            <a:spLocks noGrp="1"/>
          </p:cNvSpPr>
          <p:nvPr>
            <p:ph type="title"/>
          </p:nvPr>
        </p:nvSpPr>
        <p:spPr>
          <a:xfrm>
            <a:off x="3970366" y="609600"/>
            <a:ext cx="4267200" cy="1351472"/>
          </a:xfrm>
        </p:spPr>
        <p:txBody>
          <a:bodyPr vert="horz" lIns="91440" tIns="45720" rIns="91440" bIns="45720" rtlCol="0" anchor="ctr">
            <a:normAutofit/>
          </a:bodyPr>
          <a:lstStyle/>
          <a:p>
            <a:pPr algn="ctr"/>
            <a:r>
              <a:rPr lang="en-US" sz="3400" kern="1200" dirty="0">
                <a:solidFill>
                  <a:schemeClr val="tx1">
                    <a:lumMod val="85000"/>
                    <a:lumOff val="15000"/>
                  </a:schemeClr>
                </a:solidFill>
                <a:latin typeface="+mj-lt"/>
                <a:ea typeface="+mj-ea"/>
                <a:cs typeface="+mj-cs"/>
              </a:rPr>
              <a:t>A  brief Chronology of Palestine Colonization</a:t>
            </a:r>
          </a:p>
        </p:txBody>
      </p:sp>
      <p:pic>
        <p:nvPicPr>
          <p:cNvPr id="9" name="Picture 8" descr="Państwo żydowskie – Wikipedia, wolna encyklopedia">
            <a:extLst>
              <a:ext uri="{FF2B5EF4-FFF2-40B4-BE49-F238E27FC236}">
                <a16:creationId xmlns:a16="http://schemas.microsoft.com/office/drawing/2014/main" id="{179CCFC3-ABC0-A4FC-1413-8EFECF8454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58" r="21639"/>
          <a:stretch/>
        </p:blipFill>
        <p:spPr bwMode="auto">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434BB294-746A-B6A8-1E48-047F8E86D1A6}"/>
              </a:ext>
            </a:extLst>
          </p:cNvPr>
          <p:cNvSpPr>
            <a:spLocks noGrp="1"/>
          </p:cNvSpPr>
          <p:nvPr>
            <p:ph sz="half" idx="1"/>
          </p:nvPr>
        </p:nvSpPr>
        <p:spPr>
          <a:xfrm>
            <a:off x="4198966" y="2147357"/>
            <a:ext cx="3810000" cy="4101042"/>
          </a:xfrm>
        </p:spPr>
        <p:txBody>
          <a:bodyPr vert="horz" lIns="91440" tIns="45720" rIns="91440" bIns="45720" rtlCol="0">
            <a:normAutofit/>
          </a:bodyPr>
          <a:lstStyle/>
          <a:p>
            <a:r>
              <a:rPr lang="en-US" sz="800" dirty="0">
                <a:solidFill>
                  <a:schemeClr val="tx1">
                    <a:lumMod val="85000"/>
                    <a:lumOff val="15000"/>
                  </a:schemeClr>
                </a:solidFill>
              </a:rPr>
              <a:t>1799- The idea of establishing a Jewish protectorate in Palestine was first proposed by Napoleon. </a:t>
            </a:r>
          </a:p>
          <a:p>
            <a:r>
              <a:rPr lang="en-US" sz="800" dirty="0">
                <a:solidFill>
                  <a:schemeClr val="tx1">
                    <a:lumMod val="85000"/>
                    <a:lumOff val="15000"/>
                  </a:schemeClr>
                </a:solidFill>
              </a:rPr>
              <a:t>1880-1900 </a:t>
            </a:r>
            <a:r>
              <a:rPr lang="en-US" sz="800" noProof="0" dirty="0">
                <a:solidFill>
                  <a:schemeClr val="tx1">
                    <a:lumMod val="85000"/>
                    <a:lumOff val="15000"/>
                  </a:schemeClr>
                </a:solidFill>
              </a:rPr>
              <a:t>Antisemitic sentiment and attacks on jews in Europe</a:t>
            </a:r>
          </a:p>
          <a:p>
            <a:r>
              <a:rPr lang="en-US" sz="800" dirty="0">
                <a:solidFill>
                  <a:schemeClr val="tx1">
                    <a:lumMod val="85000"/>
                    <a:lumOff val="15000"/>
                  </a:schemeClr>
                </a:solidFill>
              </a:rPr>
              <a:t>Between 1882 and 1903, 25,000 European Jews, mainly from Eastern Europe, emigrate to Palestine funded by wealthy jews (Rothchild) </a:t>
            </a:r>
          </a:p>
          <a:p>
            <a:r>
              <a:rPr lang="en-US" sz="800" dirty="0">
                <a:solidFill>
                  <a:schemeClr val="tx1">
                    <a:lumMod val="85000"/>
                    <a:lumOff val="15000"/>
                  </a:schemeClr>
                </a:solidFill>
              </a:rPr>
              <a:t>1895 Theodor Herzl , an Austrian journalist, publishes Der </a:t>
            </a:r>
            <a:r>
              <a:rPr lang="en-US" sz="800" dirty="0" err="1">
                <a:solidFill>
                  <a:schemeClr val="tx1">
                    <a:lumMod val="85000"/>
                    <a:lumOff val="15000"/>
                  </a:schemeClr>
                </a:solidFill>
              </a:rPr>
              <a:t>Judenstaat</a:t>
            </a:r>
            <a:r>
              <a:rPr lang="en-US" sz="800" dirty="0">
                <a:solidFill>
                  <a:schemeClr val="tx1">
                    <a:lumMod val="85000"/>
                    <a:lumOff val="15000"/>
                  </a:schemeClr>
                </a:solidFill>
              </a:rPr>
              <a:t> (The Jewish State) where he advocates the establishment of a Jewish state in Palestine or elsewhere as the solution to the "Jewish question"  </a:t>
            </a:r>
          </a:p>
          <a:p>
            <a:r>
              <a:rPr lang="en-US" sz="800" dirty="0">
                <a:solidFill>
                  <a:schemeClr val="tx1">
                    <a:lumMod val="85000"/>
                    <a:lumOff val="15000"/>
                  </a:schemeClr>
                </a:solidFill>
              </a:rPr>
              <a:t>1897 First Zionist Congress  </a:t>
            </a:r>
          </a:p>
          <a:p>
            <a:r>
              <a:rPr lang="en-US" sz="800" dirty="0">
                <a:solidFill>
                  <a:schemeClr val="tx1">
                    <a:lumMod val="85000"/>
                    <a:lumOff val="15000"/>
                  </a:schemeClr>
                </a:solidFill>
              </a:rPr>
              <a:t>1917 Balfour Declaration</a:t>
            </a:r>
          </a:p>
          <a:p>
            <a:r>
              <a:rPr lang="en-US" sz="800" dirty="0">
                <a:solidFill>
                  <a:schemeClr val="tx1">
                    <a:lumMod val="85000"/>
                    <a:lumOff val="15000"/>
                  </a:schemeClr>
                </a:solidFill>
              </a:rPr>
              <a:t>1920-1946 Massive Jewish immigration to Palestine  (374 000 jews ) under British mandate </a:t>
            </a:r>
          </a:p>
          <a:p>
            <a:r>
              <a:rPr lang="en-US" sz="800" dirty="0">
                <a:solidFill>
                  <a:schemeClr val="tx1">
                    <a:lumMod val="85000"/>
                    <a:lumOff val="15000"/>
                  </a:schemeClr>
                </a:solidFill>
              </a:rPr>
              <a:t>1947 Partition plan (55% to jews who owned 6% of arable land and 45% to Palestinians who owns 94% of the land)</a:t>
            </a:r>
          </a:p>
          <a:p>
            <a:r>
              <a:rPr lang="en-US" sz="800" dirty="0">
                <a:solidFill>
                  <a:schemeClr val="tx1">
                    <a:lumMod val="85000"/>
                    <a:lumOff val="15000"/>
                  </a:schemeClr>
                </a:solidFill>
              </a:rPr>
              <a:t>Plan D  April 1948: 120,000 Israeli soldiers attacked 220 Palestinian towns and villages expelling more than 400 000 Palestinians from their towns</a:t>
            </a:r>
          </a:p>
          <a:p>
            <a:r>
              <a:rPr lang="en-US" sz="800" dirty="0">
                <a:solidFill>
                  <a:schemeClr val="tx1">
                    <a:lumMod val="85000"/>
                    <a:lumOff val="15000"/>
                  </a:schemeClr>
                </a:solidFill>
              </a:rPr>
              <a:t>1948 Nakba  (all together 900 000 Palestinians were expelled and around 500 villages were ethnically cleansed)</a:t>
            </a:r>
          </a:p>
          <a:p>
            <a:r>
              <a:rPr lang="en-US" sz="800" dirty="0">
                <a:solidFill>
                  <a:schemeClr val="tx1">
                    <a:lumMod val="85000"/>
                    <a:lumOff val="15000"/>
                  </a:schemeClr>
                </a:solidFill>
              </a:rPr>
              <a:t>1967 Naksa war (occupation of West-Bank and Gaza)</a:t>
            </a:r>
          </a:p>
          <a:p>
            <a:r>
              <a:rPr lang="en-US" sz="800" dirty="0">
                <a:solidFill>
                  <a:schemeClr val="tx1">
                    <a:lumMod val="85000"/>
                    <a:lumOff val="15000"/>
                  </a:schemeClr>
                </a:solidFill>
              </a:rPr>
              <a:t>1993-2023 Oslo Accords:  Colonization of the west bank 700 000 new colonizers </a:t>
            </a:r>
          </a:p>
          <a:p>
            <a:r>
              <a:rPr lang="en-US" sz="800" dirty="0">
                <a:solidFill>
                  <a:schemeClr val="tx1">
                    <a:lumMod val="85000"/>
                    <a:lumOff val="15000"/>
                  </a:schemeClr>
                </a:solidFill>
              </a:rPr>
              <a:t>2023 </a:t>
            </a:r>
            <a:r>
              <a:rPr lang="en-US" sz="800" dirty="0" err="1">
                <a:solidFill>
                  <a:schemeClr val="tx1">
                    <a:lumMod val="85000"/>
                    <a:lumOff val="15000"/>
                  </a:schemeClr>
                </a:solidFill>
              </a:rPr>
              <a:t>Alaqsa</a:t>
            </a:r>
            <a:r>
              <a:rPr lang="en-US" sz="800" dirty="0">
                <a:solidFill>
                  <a:schemeClr val="tx1">
                    <a:lumMod val="85000"/>
                    <a:lumOff val="15000"/>
                  </a:schemeClr>
                </a:solidFill>
              </a:rPr>
              <a:t> flood and the masks off </a:t>
            </a:r>
          </a:p>
          <a:p>
            <a:endParaRPr lang="en-US" sz="800" dirty="0">
              <a:solidFill>
                <a:schemeClr val="tx1">
                  <a:lumMod val="85000"/>
                  <a:lumOff val="15000"/>
                </a:schemeClr>
              </a:solidFill>
            </a:endParaRPr>
          </a:p>
          <a:p>
            <a:endParaRPr lang="en-US" sz="800" dirty="0">
              <a:solidFill>
                <a:schemeClr val="tx1">
                  <a:lumMod val="85000"/>
                  <a:lumOff val="15000"/>
                </a:schemeClr>
              </a:solidFill>
            </a:endParaRPr>
          </a:p>
          <a:p>
            <a:endParaRPr lang="en-US" sz="800" dirty="0">
              <a:solidFill>
                <a:schemeClr val="tx1">
                  <a:lumMod val="85000"/>
                  <a:lumOff val="15000"/>
                </a:schemeClr>
              </a:solidFill>
            </a:endParaRPr>
          </a:p>
        </p:txBody>
      </p:sp>
      <p:pic>
        <p:nvPicPr>
          <p:cNvPr id="3" name="Picture 2" descr="A poster of a person with a sword and a person holding a axe&#10;&#10;AI-generated content may be incorrect.">
            <a:extLst>
              <a:ext uri="{FF2B5EF4-FFF2-40B4-BE49-F238E27FC236}">
                <a16:creationId xmlns:a16="http://schemas.microsoft.com/office/drawing/2014/main" id="{C3124CF2-F460-69F3-6F07-0C1CAB2A60A0}"/>
              </a:ext>
            </a:extLst>
          </p:cNvPr>
          <p:cNvPicPr>
            <a:picLocks noChangeAspect="1"/>
          </p:cNvPicPr>
          <p:nvPr/>
        </p:nvPicPr>
        <p:blipFill>
          <a:blip r:embed="rId3"/>
          <a:srcRect l="23549" r="4064"/>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Tree>
    <p:extLst>
      <p:ext uri="{BB962C8B-B14F-4D97-AF65-F5344CB8AC3E}">
        <p14:creationId xmlns:p14="http://schemas.microsoft.com/office/powerpoint/2010/main" val="3861564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2067D-8001-9A0A-BB12-DBE14F7884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C08B05-A370-F805-6FB0-3636FD47533E}"/>
              </a:ext>
            </a:extLst>
          </p:cNvPr>
          <p:cNvSpPr>
            <a:spLocks noGrp="1"/>
          </p:cNvSpPr>
          <p:nvPr>
            <p:ph type="title"/>
          </p:nvPr>
        </p:nvSpPr>
        <p:spPr/>
        <p:txBody>
          <a:bodyPr anchor="b">
            <a:normAutofit/>
          </a:bodyPr>
          <a:lstStyle/>
          <a:p>
            <a:r>
              <a:rPr lang="en-US" dirty="0"/>
              <a:t>Zionism and its relation to colonialism  </a:t>
            </a:r>
          </a:p>
        </p:txBody>
      </p:sp>
      <p:sp>
        <p:nvSpPr>
          <p:cNvPr id="3" name="Content Placeholder 2">
            <a:extLst>
              <a:ext uri="{FF2B5EF4-FFF2-40B4-BE49-F238E27FC236}">
                <a16:creationId xmlns:a16="http://schemas.microsoft.com/office/drawing/2014/main" id="{FCBFB9A5-0813-F4D1-1D2E-F8BF9DD09ED4}"/>
              </a:ext>
            </a:extLst>
          </p:cNvPr>
          <p:cNvSpPr>
            <a:spLocks noGrp="1"/>
          </p:cNvSpPr>
          <p:nvPr>
            <p:ph sz="half" idx="1"/>
          </p:nvPr>
        </p:nvSpPr>
        <p:spPr/>
        <p:txBody>
          <a:bodyPr anchor="t">
            <a:normAutofit fontScale="92500"/>
          </a:bodyPr>
          <a:lstStyle/>
          <a:p>
            <a:r>
              <a:rPr lang="en-US" dirty="0"/>
              <a:t>Vladimir Jabotinsky and Theodor Herzl, described Zionism as a form of colonialism</a:t>
            </a:r>
          </a:p>
          <a:p>
            <a:r>
              <a:rPr lang="en-US" dirty="0"/>
              <a:t>Jewish Colonization Association (still active but changed its name to Jewish Charitable Association (ICA).)</a:t>
            </a:r>
          </a:p>
          <a:p>
            <a:r>
              <a:rPr lang="en-US" dirty="0"/>
              <a:t>Edward Said, Ilan </a:t>
            </a:r>
            <a:r>
              <a:rPr lang="en-US" dirty="0" err="1"/>
              <a:t>Pappe</a:t>
            </a:r>
            <a:r>
              <a:rPr lang="en-US" dirty="0"/>
              <a:t>, Noam Chomsky: Israel's foundation and continued existence are rooted in colonial practices. </a:t>
            </a:r>
          </a:p>
        </p:txBody>
      </p:sp>
      <p:pic>
        <p:nvPicPr>
          <p:cNvPr id="2049" name="Picture 8" descr="May be an image of text">
            <a:extLst>
              <a:ext uri="{FF2B5EF4-FFF2-40B4-BE49-F238E27FC236}">
                <a16:creationId xmlns:a16="http://schemas.microsoft.com/office/drawing/2014/main" id="{79CEE870-CE3D-C422-C2EB-A43C218E4E67}"/>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l="2823" r="-3" b="-3"/>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34F7132F-1252-47DF-F6D0-6B815F883F6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b-NO"/>
          </a:p>
        </p:txBody>
      </p:sp>
    </p:spTree>
    <p:extLst>
      <p:ext uri="{BB962C8B-B14F-4D97-AF65-F5344CB8AC3E}">
        <p14:creationId xmlns:p14="http://schemas.microsoft.com/office/powerpoint/2010/main" val="237109667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52224</TotalTime>
  <Words>3297</Words>
  <Application>Microsoft Macintosh PowerPoint</Application>
  <PresentationFormat>Widescreen</PresentationFormat>
  <Paragraphs>267</Paragraphs>
  <Slides>50</Slides>
  <Notes>1</Notes>
  <HiddenSlides>17</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Aptos</vt:lpstr>
      <vt:lpstr>Aptos Display</vt:lpstr>
      <vt:lpstr>Arial</vt:lpstr>
      <vt:lpstr>Calibri</vt:lpstr>
      <vt:lpstr>Lato</vt:lpstr>
      <vt:lpstr>Open Sans</vt:lpstr>
      <vt:lpstr>Palatino</vt:lpstr>
      <vt:lpstr>system-ui</vt:lpstr>
      <vt:lpstr>Times New Roman</vt:lpstr>
      <vt:lpstr>Office Theme</vt:lpstr>
      <vt:lpstr>100 years of Colonization, dehumanization, ethnic cleansing, erasure of the Palestinian people  100 years of resilience and resistance by the palestinan people    Bassam Hussein Professor NTNU  </vt:lpstr>
      <vt:lpstr>Contents</vt:lpstr>
      <vt:lpstr>Context</vt:lpstr>
      <vt:lpstr>Western complicity  </vt:lpstr>
      <vt:lpstr>What drives colonization?</vt:lpstr>
      <vt:lpstr>Colonization</vt:lpstr>
      <vt:lpstr>Dehumanization: most effective weapon because it normalizes pain, atrocity and suffering .  </vt:lpstr>
      <vt:lpstr>A  brief Chronology of Palestine Colonization</vt:lpstr>
      <vt:lpstr>Zionism and its relation to colonialism  </vt:lpstr>
      <vt:lpstr>Dehumanization in case of Palestine </vt:lpstr>
      <vt:lpstr>Errasure</vt:lpstr>
      <vt:lpstr>Replace the word Palestinian with Palestine-Arabs</vt:lpstr>
      <vt:lpstr>Calling Palestinians as destroyers, terrorists or animals </vt:lpstr>
      <vt:lpstr>Renaming of Palestinian cities and villages </vt:lpstr>
      <vt:lpstr>Other Practice of the culturalcide in Palestine</vt:lpstr>
      <vt:lpstr>Other Practice of the culturalcide in Palestine</vt:lpstr>
      <vt:lpstr>Deleting memory</vt:lpstr>
      <vt:lpstr>More Evidence of the culturalcide in Palestine</vt:lpstr>
      <vt:lpstr>Part 2</vt:lpstr>
      <vt:lpstr>A  Chronology of Palestine Colonization</vt:lpstr>
      <vt:lpstr>the Ottoman census of 1878 indicated the following demographics for the Jerusalem, Nablus, and Acre districts </vt:lpstr>
      <vt:lpstr>Antisemitic sentiment and attacks on jews in Europe late 1880-1900</vt:lpstr>
      <vt:lpstr>Emergence of Jewish Nationalism movement </vt:lpstr>
      <vt:lpstr>Zionisim </vt:lpstr>
      <vt:lpstr>Emergence of Zionist movement </vt:lpstr>
      <vt:lpstr>Jewish State</vt:lpstr>
      <vt:lpstr>(1918-1947 (Massive Jewish emigration and Colonization)</vt:lpstr>
      <vt:lpstr>(1918-1947 (Massive Jewish emigration and Colonization)</vt:lpstr>
      <vt:lpstr>Aiding the colonizer why?</vt:lpstr>
      <vt:lpstr>Edward Said on the question of Palestine</vt:lpstr>
      <vt:lpstr>Winston Churchill, 1874-1965, To the Peel Commission on a Jewish Homeland in Palestine, 1937</vt:lpstr>
      <vt:lpstr>Alphonse de Lamartine Voyage en Orient. 1833 </vt:lpstr>
      <vt:lpstr>Palestine was not empty </vt:lpstr>
      <vt:lpstr>The same mindsett is still dominant </vt:lpstr>
      <vt:lpstr>A chronology of atrocities and resistance  </vt:lpstr>
      <vt:lpstr>Nakba 2.0 </vt:lpstr>
      <vt:lpstr>COLONIZATION OF THE WEST-BANK</vt:lpstr>
      <vt:lpstr>PowerPoint Presentation</vt:lpstr>
      <vt:lpstr>Colonization phase 2:Establishing the state and expelling indegenouis people  1947- 1949 </vt:lpstr>
      <vt:lpstr>1947- 1949</vt:lpstr>
      <vt:lpstr>Invasjon av Palestina Plan D April 1948</vt:lpstr>
      <vt:lpstr>Abusitta </vt:lpstr>
      <vt:lpstr>PowerPoint Presentation</vt:lpstr>
      <vt:lpstr>Genocide and Ethnic cleansing of Gaza </vt:lpstr>
      <vt:lpstr>Trumps plan: the core strategy of the Zionist ideology </vt:lpstr>
      <vt:lpstr>Trumps plan: the core strategy of the Zionist ideology </vt:lpstr>
      <vt:lpstr>Greater Israel from the perspective of their colonial God </vt:lpstr>
      <vt:lpstr>Israel was never about Jewish Libration</vt:lpstr>
      <vt:lpstr>Decolonization</vt:lpstr>
      <vt:lpstr>Sumud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Bassam Hussein</dc:title>
  <dc:creator>Bassam Hussein</dc:creator>
  <cp:lastModifiedBy>Bassam Hussein</cp:lastModifiedBy>
  <cp:revision>31</cp:revision>
  <cp:lastPrinted>2025-03-18T08:56:46Z</cp:lastPrinted>
  <dcterms:created xsi:type="dcterms:W3CDTF">2024-05-14T05:29:28Z</dcterms:created>
  <dcterms:modified xsi:type="dcterms:W3CDTF">2025-04-01T10:01:45Z</dcterms:modified>
</cp:coreProperties>
</file>